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9" r:id="rId4"/>
    <p:sldId id="260" r:id="rId5"/>
    <p:sldId id="261" r:id="rId6"/>
    <p:sldId id="262" r:id="rId7"/>
    <p:sldId id="280" r:id="rId8"/>
    <p:sldId id="263" r:id="rId9"/>
    <p:sldId id="264" r:id="rId10"/>
    <p:sldId id="265" r:id="rId11"/>
    <p:sldId id="267" r:id="rId12"/>
    <p:sldId id="266" r:id="rId13"/>
    <p:sldId id="268" r:id="rId14"/>
    <p:sldId id="269" r:id="rId15"/>
    <p:sldId id="270" r:id="rId16"/>
    <p:sldId id="271" r:id="rId17"/>
    <p:sldId id="272" r:id="rId18"/>
    <p:sldId id="273" r:id="rId19"/>
    <p:sldId id="274" r:id="rId20"/>
    <p:sldId id="275" r:id="rId21"/>
    <p:sldId id="277" r:id="rId22"/>
    <p:sldId id="276" r:id="rId23"/>
    <p:sldId id="279" r:id="rId24"/>
    <p:sldId id="2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3599"/>
  </p:normalViewPr>
  <p:slideViewPr>
    <p:cSldViewPr snapToGrid="0">
      <p:cViewPr varScale="1">
        <p:scale>
          <a:sx n="107" d="100"/>
          <a:sy n="107" d="100"/>
        </p:scale>
        <p:origin x="7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D2A022-3176-4B6F-A964-B8F008FB58F2}"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76F9337-7E45-4458-AEE7-AB8CA1CD8C51}">
      <dgm:prSet custT="1"/>
      <dgm:spPr/>
      <dgm:t>
        <a:bodyPr/>
        <a:lstStyle/>
        <a:p>
          <a:pPr>
            <a:lnSpc>
              <a:spcPct val="100000"/>
            </a:lnSpc>
          </a:pPr>
          <a:r>
            <a:rPr lang="en-US" sz="1800" b="1" dirty="0"/>
            <a:t>Statistical Language Models (SLMs): </a:t>
          </a:r>
          <a:r>
            <a:rPr lang="en-US" sz="1800" dirty="0"/>
            <a:t>Initial stage used n-grams to estimate the next word's likelihood based on past word sequences and their frequency.</a:t>
          </a:r>
        </a:p>
      </dgm:t>
    </dgm:pt>
    <dgm:pt modelId="{E533EDED-D472-48E6-B1BF-FCB8D831BC77}" type="parTrans" cxnId="{FE7D88CF-5369-4796-B2B8-77C35B780333}">
      <dgm:prSet/>
      <dgm:spPr/>
      <dgm:t>
        <a:bodyPr/>
        <a:lstStyle/>
        <a:p>
          <a:endParaRPr lang="en-US"/>
        </a:p>
      </dgm:t>
    </dgm:pt>
    <dgm:pt modelId="{C5A77B6C-F614-4EF4-9C37-F73CDC3C4366}" type="sibTrans" cxnId="{FE7D88CF-5369-4796-B2B8-77C35B780333}">
      <dgm:prSet phldrT="01"/>
      <dgm:spPr/>
      <dgm:t>
        <a:bodyPr/>
        <a:lstStyle/>
        <a:p>
          <a:pPr>
            <a:lnSpc>
              <a:spcPct val="100000"/>
            </a:lnSpc>
          </a:pPr>
          <a:endParaRPr lang="en-US" dirty="0"/>
        </a:p>
      </dgm:t>
    </dgm:pt>
    <dgm:pt modelId="{6DC44F0E-0996-4423-9A79-BBD73C91244C}">
      <dgm:prSet custT="1"/>
      <dgm:spPr/>
      <dgm:t>
        <a:bodyPr/>
        <a:lstStyle/>
        <a:p>
          <a:pPr>
            <a:lnSpc>
              <a:spcPct val="100000"/>
            </a:lnSpc>
          </a:pPr>
          <a:r>
            <a:rPr lang="en-US" sz="1800" b="1" dirty="0"/>
            <a:t>Neural Language Models (NLMs): </a:t>
          </a:r>
          <a:r>
            <a:rPr lang="en-US" sz="1800" dirty="0"/>
            <a:t>Second stage introduced neural networks like LSTM and GRU to predict next word probabilities using contextual information.</a:t>
          </a:r>
        </a:p>
      </dgm:t>
    </dgm:pt>
    <dgm:pt modelId="{202243E8-5144-44D6-B9A1-3B60F221F6EE}" type="parTrans" cxnId="{8D6C67C3-CFEF-4C8C-BEBC-D883BB29F42C}">
      <dgm:prSet/>
      <dgm:spPr/>
      <dgm:t>
        <a:bodyPr/>
        <a:lstStyle/>
        <a:p>
          <a:endParaRPr lang="en-US"/>
        </a:p>
      </dgm:t>
    </dgm:pt>
    <dgm:pt modelId="{EC789B30-9E1C-4290-910F-017B537F312B}" type="sibTrans" cxnId="{8D6C67C3-CFEF-4C8C-BEBC-D883BB29F42C}">
      <dgm:prSet phldrT="02"/>
      <dgm:spPr/>
      <dgm:t>
        <a:bodyPr/>
        <a:lstStyle/>
        <a:p>
          <a:pPr>
            <a:lnSpc>
              <a:spcPct val="100000"/>
            </a:lnSpc>
          </a:pPr>
          <a:endParaRPr lang="en-US" dirty="0"/>
        </a:p>
      </dgm:t>
    </dgm:pt>
    <dgm:pt modelId="{E8AB02F6-2BF7-4D39-AB39-2173A2331C8D}">
      <dgm:prSet custT="1"/>
      <dgm:spPr/>
      <dgm:t>
        <a:bodyPr/>
        <a:lstStyle/>
        <a:p>
          <a:pPr>
            <a:lnSpc>
              <a:spcPct val="100000"/>
            </a:lnSpc>
          </a:pPr>
          <a:r>
            <a:rPr lang="en-US" sz="1800" b="1" dirty="0"/>
            <a:t>Contextualized Word Embeddings (PLMs): </a:t>
          </a:r>
          <a:r>
            <a:rPr lang="en-US" sz="1800" dirty="0"/>
            <a:t>Third stage saw the emergence of Pre-trained Language Models (PLMs) like </a:t>
          </a:r>
          <a:r>
            <a:rPr lang="en-US" sz="1800" dirty="0" err="1"/>
            <a:t>ELMo</a:t>
          </a:r>
          <a:r>
            <a:rPr lang="en-US" sz="1800" dirty="0"/>
            <a:t> and BERT, using neural networks to generate context-rich word vectors for better word meaning capture.</a:t>
          </a:r>
        </a:p>
      </dgm:t>
    </dgm:pt>
    <dgm:pt modelId="{F02BFADF-EAE1-4758-B325-216C83A1642B}" type="parTrans" cxnId="{C0C00B41-8656-482B-9EEF-479A745702C2}">
      <dgm:prSet/>
      <dgm:spPr/>
      <dgm:t>
        <a:bodyPr/>
        <a:lstStyle/>
        <a:p>
          <a:endParaRPr lang="en-US"/>
        </a:p>
      </dgm:t>
    </dgm:pt>
    <dgm:pt modelId="{8FC9AFEB-33C1-49D0-BD7A-52F4AFA7921B}" type="sibTrans" cxnId="{C0C00B41-8656-482B-9EEF-479A745702C2}">
      <dgm:prSet phldrT="03"/>
      <dgm:spPr/>
      <dgm:t>
        <a:bodyPr/>
        <a:lstStyle/>
        <a:p>
          <a:pPr>
            <a:lnSpc>
              <a:spcPct val="100000"/>
            </a:lnSpc>
          </a:pPr>
          <a:endParaRPr lang="en-US"/>
        </a:p>
      </dgm:t>
    </dgm:pt>
    <dgm:pt modelId="{1E498791-ABD0-493C-9AAF-98A473C5E593}">
      <dgm:prSet custT="1"/>
      <dgm:spPr/>
      <dgm:t>
        <a:bodyPr/>
        <a:lstStyle/>
        <a:p>
          <a:pPr>
            <a:lnSpc>
              <a:spcPct val="100000"/>
            </a:lnSpc>
          </a:pPr>
          <a:r>
            <a:rPr lang="en-US" sz="1800" b="1" dirty="0"/>
            <a:t>Large Language Models (LLMs): </a:t>
          </a:r>
          <a:r>
            <a:rPr lang="en-US" sz="1800" dirty="0"/>
            <a:t>Final stage showcased models like GPT-3 and GPT-4, extensively trained on vast text data to excel in diverse language tasks and fine-tuning for specific applications.</a:t>
          </a:r>
        </a:p>
      </dgm:t>
    </dgm:pt>
    <dgm:pt modelId="{006A6088-FB1C-433F-BB8D-9C05605F77A1}" type="parTrans" cxnId="{92A4765F-A2E6-4CF6-8249-3BE26373623B}">
      <dgm:prSet/>
      <dgm:spPr/>
      <dgm:t>
        <a:bodyPr/>
        <a:lstStyle/>
        <a:p>
          <a:endParaRPr lang="en-US"/>
        </a:p>
      </dgm:t>
    </dgm:pt>
    <dgm:pt modelId="{CF6049AF-2252-4A48-9FC4-BA5A374E54F1}" type="sibTrans" cxnId="{92A4765F-A2E6-4CF6-8249-3BE26373623B}">
      <dgm:prSet phldrT="04"/>
      <dgm:spPr/>
      <dgm:t>
        <a:bodyPr/>
        <a:lstStyle/>
        <a:p>
          <a:endParaRPr lang="en-US"/>
        </a:p>
      </dgm:t>
    </dgm:pt>
    <dgm:pt modelId="{FED446F0-A4A2-4F48-B759-80E492BD14BC}" type="pres">
      <dgm:prSet presAssocID="{DBD2A022-3176-4B6F-A964-B8F008FB58F2}" presName="root" presStyleCnt="0">
        <dgm:presLayoutVars>
          <dgm:dir/>
          <dgm:resizeHandles val="exact"/>
        </dgm:presLayoutVars>
      </dgm:prSet>
      <dgm:spPr/>
    </dgm:pt>
    <dgm:pt modelId="{BBC63509-3446-40D8-A036-5E5417FA6046}" type="pres">
      <dgm:prSet presAssocID="{DBD2A022-3176-4B6F-A964-B8F008FB58F2}" presName="container" presStyleCnt="0">
        <dgm:presLayoutVars>
          <dgm:dir/>
          <dgm:resizeHandles val="exact"/>
        </dgm:presLayoutVars>
      </dgm:prSet>
      <dgm:spPr/>
    </dgm:pt>
    <dgm:pt modelId="{903B2E8E-43AB-43D8-A494-DCADA8F0A74F}" type="pres">
      <dgm:prSet presAssocID="{F76F9337-7E45-4458-AEE7-AB8CA1CD8C51}" presName="compNode" presStyleCnt="0"/>
      <dgm:spPr/>
    </dgm:pt>
    <dgm:pt modelId="{A77DC599-3A05-4BA8-8C8A-8B7506506E32}" type="pres">
      <dgm:prSet presAssocID="{F76F9337-7E45-4458-AEE7-AB8CA1CD8C51}" presName="iconBgRect" presStyleLbl="bgShp" presStyleIdx="0" presStyleCnt="4"/>
      <dgm:spPr/>
    </dgm:pt>
    <dgm:pt modelId="{BE2B16D6-D965-447B-BDD9-5B8C24FC59D8}" type="pres">
      <dgm:prSet presAssocID="{F76F9337-7E45-4458-AEE7-AB8CA1CD8C5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culator"/>
        </a:ext>
      </dgm:extLst>
    </dgm:pt>
    <dgm:pt modelId="{D3EACD8D-5863-4E92-906A-A1677E438566}" type="pres">
      <dgm:prSet presAssocID="{F76F9337-7E45-4458-AEE7-AB8CA1CD8C51}" presName="spaceRect" presStyleCnt="0"/>
      <dgm:spPr/>
    </dgm:pt>
    <dgm:pt modelId="{14BCE146-2C0C-471F-8531-BF6D9110C279}" type="pres">
      <dgm:prSet presAssocID="{F76F9337-7E45-4458-AEE7-AB8CA1CD8C51}" presName="textRect" presStyleLbl="revTx" presStyleIdx="0" presStyleCnt="4" custScaleX="113682" custScaleY="111837">
        <dgm:presLayoutVars>
          <dgm:chMax val="1"/>
          <dgm:chPref val="1"/>
        </dgm:presLayoutVars>
      </dgm:prSet>
      <dgm:spPr/>
    </dgm:pt>
    <dgm:pt modelId="{8DEB72D7-9A85-47B6-9BAD-0B05E6CEAF40}" type="pres">
      <dgm:prSet presAssocID="{C5A77B6C-F614-4EF4-9C37-F73CDC3C4366}" presName="sibTrans" presStyleLbl="sibTrans2D1" presStyleIdx="0" presStyleCnt="0"/>
      <dgm:spPr/>
    </dgm:pt>
    <dgm:pt modelId="{C549C6EA-4954-40FE-86B5-319B443A8802}" type="pres">
      <dgm:prSet presAssocID="{6DC44F0E-0996-4423-9A79-BBD73C91244C}" presName="compNode" presStyleCnt="0"/>
      <dgm:spPr/>
    </dgm:pt>
    <dgm:pt modelId="{3CBF9F8A-D1D3-4503-BE2C-B6C9B563011A}" type="pres">
      <dgm:prSet presAssocID="{6DC44F0E-0996-4423-9A79-BBD73C91244C}" presName="iconBgRect" presStyleLbl="bgShp" presStyleIdx="1" presStyleCnt="4"/>
      <dgm:spPr/>
    </dgm:pt>
    <dgm:pt modelId="{AB9E37C0-FA21-4FA3-A79C-C3827C6B6B81}" type="pres">
      <dgm:prSet presAssocID="{6DC44F0E-0996-4423-9A79-BBD73C91244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CE6AD024-DDF9-494A-9449-DBD17F5979BD}" type="pres">
      <dgm:prSet presAssocID="{6DC44F0E-0996-4423-9A79-BBD73C91244C}" presName="spaceRect" presStyleCnt="0"/>
      <dgm:spPr/>
    </dgm:pt>
    <dgm:pt modelId="{CABE0058-3989-4D7C-A1BE-AA547D0C4224}" type="pres">
      <dgm:prSet presAssocID="{6DC44F0E-0996-4423-9A79-BBD73C91244C}" presName="textRect" presStyleLbl="revTx" presStyleIdx="1" presStyleCnt="4" custScaleX="107863" custScaleY="119310" custLinFactNeighborY="-9900">
        <dgm:presLayoutVars>
          <dgm:chMax val="1"/>
          <dgm:chPref val="1"/>
        </dgm:presLayoutVars>
      </dgm:prSet>
      <dgm:spPr/>
    </dgm:pt>
    <dgm:pt modelId="{F09D0CE2-E3B4-48B1-8120-240732CE15DE}" type="pres">
      <dgm:prSet presAssocID="{EC789B30-9E1C-4290-910F-017B537F312B}" presName="sibTrans" presStyleLbl="sibTrans2D1" presStyleIdx="0" presStyleCnt="0"/>
      <dgm:spPr/>
    </dgm:pt>
    <dgm:pt modelId="{076EE920-1EF4-47EF-BE0D-9B477ABEB365}" type="pres">
      <dgm:prSet presAssocID="{E8AB02F6-2BF7-4D39-AB39-2173A2331C8D}" presName="compNode" presStyleCnt="0"/>
      <dgm:spPr/>
    </dgm:pt>
    <dgm:pt modelId="{517730D5-9E7E-4674-B654-958D1FFBD2AF}" type="pres">
      <dgm:prSet presAssocID="{E8AB02F6-2BF7-4D39-AB39-2173A2331C8D}" presName="iconBgRect" presStyleLbl="bgShp" presStyleIdx="2" presStyleCnt="4"/>
      <dgm:spPr/>
    </dgm:pt>
    <dgm:pt modelId="{F60A7F54-9DC3-48B3-913B-9DF477CEE385}" type="pres">
      <dgm:prSet presAssocID="{E8AB02F6-2BF7-4D39-AB39-2173A2331C8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yes"/>
        </a:ext>
      </dgm:extLst>
    </dgm:pt>
    <dgm:pt modelId="{77B79247-8EB7-4442-BD89-118B712D8390}" type="pres">
      <dgm:prSet presAssocID="{E8AB02F6-2BF7-4D39-AB39-2173A2331C8D}" presName="spaceRect" presStyleCnt="0"/>
      <dgm:spPr/>
    </dgm:pt>
    <dgm:pt modelId="{1064775C-365E-4A69-8EF6-21CCCCCE99EC}" type="pres">
      <dgm:prSet presAssocID="{E8AB02F6-2BF7-4D39-AB39-2173A2331C8D}" presName="textRect" presStyleLbl="revTx" presStyleIdx="2" presStyleCnt="4" custScaleX="113686" custLinFactNeighborY="-15850">
        <dgm:presLayoutVars>
          <dgm:chMax val="1"/>
          <dgm:chPref val="1"/>
        </dgm:presLayoutVars>
      </dgm:prSet>
      <dgm:spPr/>
    </dgm:pt>
    <dgm:pt modelId="{DBA9D283-9FE7-4D02-ABA6-D9CA7F5C1746}" type="pres">
      <dgm:prSet presAssocID="{8FC9AFEB-33C1-49D0-BD7A-52F4AFA7921B}" presName="sibTrans" presStyleLbl="sibTrans2D1" presStyleIdx="0" presStyleCnt="0"/>
      <dgm:spPr/>
    </dgm:pt>
    <dgm:pt modelId="{2878A639-53CA-424B-A8B0-1B34966CAB35}" type="pres">
      <dgm:prSet presAssocID="{1E498791-ABD0-493C-9AAF-98A473C5E593}" presName="compNode" presStyleCnt="0"/>
      <dgm:spPr/>
    </dgm:pt>
    <dgm:pt modelId="{C41DCBA9-2577-491E-B5B8-3706575B508F}" type="pres">
      <dgm:prSet presAssocID="{1E498791-ABD0-493C-9AAF-98A473C5E593}" presName="iconBgRect" presStyleLbl="bgShp" presStyleIdx="3" presStyleCnt="4"/>
      <dgm:spPr/>
    </dgm:pt>
    <dgm:pt modelId="{EBC605B5-FE0C-408D-B868-EF54367DFAC1}" type="pres">
      <dgm:prSet presAssocID="{1E498791-ABD0-493C-9AAF-98A473C5E59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rama"/>
        </a:ext>
      </dgm:extLst>
    </dgm:pt>
    <dgm:pt modelId="{6A134FCF-8AB1-4A15-8268-DDE90562A079}" type="pres">
      <dgm:prSet presAssocID="{1E498791-ABD0-493C-9AAF-98A473C5E593}" presName="spaceRect" presStyleCnt="0"/>
      <dgm:spPr/>
    </dgm:pt>
    <dgm:pt modelId="{23A64928-1FFB-4C04-9671-F0416D4B8F1B}" type="pres">
      <dgm:prSet presAssocID="{1E498791-ABD0-493C-9AAF-98A473C5E593}" presName="textRect" presStyleLbl="revTx" presStyleIdx="3" presStyleCnt="4">
        <dgm:presLayoutVars>
          <dgm:chMax val="1"/>
          <dgm:chPref val="1"/>
        </dgm:presLayoutVars>
      </dgm:prSet>
      <dgm:spPr/>
    </dgm:pt>
  </dgm:ptLst>
  <dgm:cxnLst>
    <dgm:cxn modelId="{9CB0A308-753B-2D47-8D1D-4C1EA30F0E09}" type="presOf" srcId="{C5A77B6C-F614-4EF4-9C37-F73CDC3C4366}" destId="{8DEB72D7-9A85-47B6-9BAD-0B05E6CEAF40}" srcOrd="0" destOrd="0" presId="urn:microsoft.com/office/officeart/2018/2/layout/IconCircleList"/>
    <dgm:cxn modelId="{18D8E028-AE39-7C46-B86B-48C9D7271919}" type="presOf" srcId="{8FC9AFEB-33C1-49D0-BD7A-52F4AFA7921B}" destId="{DBA9D283-9FE7-4D02-ABA6-D9CA7F5C1746}" srcOrd="0" destOrd="0" presId="urn:microsoft.com/office/officeart/2018/2/layout/IconCircleList"/>
    <dgm:cxn modelId="{020DD22D-E00D-E440-BF66-B779A62B96B0}" type="presOf" srcId="{E8AB02F6-2BF7-4D39-AB39-2173A2331C8D}" destId="{1064775C-365E-4A69-8EF6-21CCCCCE99EC}" srcOrd="0" destOrd="0" presId="urn:microsoft.com/office/officeart/2018/2/layout/IconCircleList"/>
    <dgm:cxn modelId="{C0C00B41-8656-482B-9EEF-479A745702C2}" srcId="{DBD2A022-3176-4B6F-A964-B8F008FB58F2}" destId="{E8AB02F6-2BF7-4D39-AB39-2173A2331C8D}" srcOrd="2" destOrd="0" parTransId="{F02BFADF-EAE1-4758-B325-216C83A1642B}" sibTransId="{8FC9AFEB-33C1-49D0-BD7A-52F4AFA7921B}"/>
    <dgm:cxn modelId="{3A632444-267B-4F48-8502-8B731FDC4874}" type="presOf" srcId="{DBD2A022-3176-4B6F-A964-B8F008FB58F2}" destId="{FED446F0-A4A2-4F48-B759-80E492BD14BC}" srcOrd="0" destOrd="0" presId="urn:microsoft.com/office/officeart/2018/2/layout/IconCircleList"/>
    <dgm:cxn modelId="{4E5F1A48-ECDB-664E-B0C1-2A1C7B887464}" type="presOf" srcId="{EC789B30-9E1C-4290-910F-017B537F312B}" destId="{F09D0CE2-E3B4-48B1-8120-240732CE15DE}" srcOrd="0" destOrd="0" presId="urn:microsoft.com/office/officeart/2018/2/layout/IconCircleList"/>
    <dgm:cxn modelId="{92A4765F-A2E6-4CF6-8249-3BE26373623B}" srcId="{DBD2A022-3176-4B6F-A964-B8F008FB58F2}" destId="{1E498791-ABD0-493C-9AAF-98A473C5E593}" srcOrd="3" destOrd="0" parTransId="{006A6088-FB1C-433F-BB8D-9C05605F77A1}" sibTransId="{CF6049AF-2252-4A48-9FC4-BA5A374E54F1}"/>
    <dgm:cxn modelId="{EDBBA5B0-CA53-BC40-AE62-70AEF4687167}" type="presOf" srcId="{1E498791-ABD0-493C-9AAF-98A473C5E593}" destId="{23A64928-1FFB-4C04-9671-F0416D4B8F1B}" srcOrd="0" destOrd="0" presId="urn:microsoft.com/office/officeart/2018/2/layout/IconCircleList"/>
    <dgm:cxn modelId="{8D6C67C3-CFEF-4C8C-BEBC-D883BB29F42C}" srcId="{DBD2A022-3176-4B6F-A964-B8F008FB58F2}" destId="{6DC44F0E-0996-4423-9A79-BBD73C91244C}" srcOrd="1" destOrd="0" parTransId="{202243E8-5144-44D6-B9A1-3B60F221F6EE}" sibTransId="{EC789B30-9E1C-4290-910F-017B537F312B}"/>
    <dgm:cxn modelId="{AC0567C4-94FF-3A40-A8C3-840FAB5D00A7}" type="presOf" srcId="{6DC44F0E-0996-4423-9A79-BBD73C91244C}" destId="{CABE0058-3989-4D7C-A1BE-AA547D0C4224}" srcOrd="0" destOrd="0" presId="urn:microsoft.com/office/officeart/2018/2/layout/IconCircleList"/>
    <dgm:cxn modelId="{FE7D88CF-5369-4796-B2B8-77C35B780333}" srcId="{DBD2A022-3176-4B6F-A964-B8F008FB58F2}" destId="{F76F9337-7E45-4458-AEE7-AB8CA1CD8C51}" srcOrd="0" destOrd="0" parTransId="{E533EDED-D472-48E6-B1BF-FCB8D831BC77}" sibTransId="{C5A77B6C-F614-4EF4-9C37-F73CDC3C4366}"/>
    <dgm:cxn modelId="{5FE583E5-FB1D-8647-8CE2-27DE66361410}" type="presOf" srcId="{F76F9337-7E45-4458-AEE7-AB8CA1CD8C51}" destId="{14BCE146-2C0C-471F-8531-BF6D9110C279}" srcOrd="0" destOrd="0" presId="urn:microsoft.com/office/officeart/2018/2/layout/IconCircleList"/>
    <dgm:cxn modelId="{C5B01F2C-CC2B-CF4D-B97E-4F6280C6EEB3}" type="presParOf" srcId="{FED446F0-A4A2-4F48-B759-80E492BD14BC}" destId="{BBC63509-3446-40D8-A036-5E5417FA6046}" srcOrd="0" destOrd="0" presId="urn:microsoft.com/office/officeart/2018/2/layout/IconCircleList"/>
    <dgm:cxn modelId="{16142448-6209-5140-BEC0-718DE1A1CC5C}" type="presParOf" srcId="{BBC63509-3446-40D8-A036-5E5417FA6046}" destId="{903B2E8E-43AB-43D8-A494-DCADA8F0A74F}" srcOrd="0" destOrd="0" presId="urn:microsoft.com/office/officeart/2018/2/layout/IconCircleList"/>
    <dgm:cxn modelId="{A361F3D5-A65D-254E-9356-D533C71205E0}" type="presParOf" srcId="{903B2E8E-43AB-43D8-A494-DCADA8F0A74F}" destId="{A77DC599-3A05-4BA8-8C8A-8B7506506E32}" srcOrd="0" destOrd="0" presId="urn:microsoft.com/office/officeart/2018/2/layout/IconCircleList"/>
    <dgm:cxn modelId="{E57C93B7-1C43-6544-82F2-AB4EB4B592E8}" type="presParOf" srcId="{903B2E8E-43AB-43D8-A494-DCADA8F0A74F}" destId="{BE2B16D6-D965-447B-BDD9-5B8C24FC59D8}" srcOrd="1" destOrd="0" presId="urn:microsoft.com/office/officeart/2018/2/layout/IconCircleList"/>
    <dgm:cxn modelId="{C3BD804A-1F81-FB48-A50D-1A0D56A3C0C9}" type="presParOf" srcId="{903B2E8E-43AB-43D8-A494-DCADA8F0A74F}" destId="{D3EACD8D-5863-4E92-906A-A1677E438566}" srcOrd="2" destOrd="0" presId="urn:microsoft.com/office/officeart/2018/2/layout/IconCircleList"/>
    <dgm:cxn modelId="{87FCFFBA-F270-F64A-BBBD-F96A7A4C28D1}" type="presParOf" srcId="{903B2E8E-43AB-43D8-A494-DCADA8F0A74F}" destId="{14BCE146-2C0C-471F-8531-BF6D9110C279}" srcOrd="3" destOrd="0" presId="urn:microsoft.com/office/officeart/2018/2/layout/IconCircleList"/>
    <dgm:cxn modelId="{A95C00CE-67A1-F34F-976B-96F8607D50CD}" type="presParOf" srcId="{BBC63509-3446-40D8-A036-5E5417FA6046}" destId="{8DEB72D7-9A85-47B6-9BAD-0B05E6CEAF40}" srcOrd="1" destOrd="0" presId="urn:microsoft.com/office/officeart/2018/2/layout/IconCircleList"/>
    <dgm:cxn modelId="{7C5EDEDD-766B-D44E-86C1-22484F690786}" type="presParOf" srcId="{BBC63509-3446-40D8-A036-5E5417FA6046}" destId="{C549C6EA-4954-40FE-86B5-319B443A8802}" srcOrd="2" destOrd="0" presId="urn:microsoft.com/office/officeart/2018/2/layout/IconCircleList"/>
    <dgm:cxn modelId="{8411F8C2-F3A8-254F-AC42-6046D65EC40C}" type="presParOf" srcId="{C549C6EA-4954-40FE-86B5-319B443A8802}" destId="{3CBF9F8A-D1D3-4503-BE2C-B6C9B563011A}" srcOrd="0" destOrd="0" presId="urn:microsoft.com/office/officeart/2018/2/layout/IconCircleList"/>
    <dgm:cxn modelId="{886A9B47-270D-F64C-BCB2-0E8CAAF1085B}" type="presParOf" srcId="{C549C6EA-4954-40FE-86B5-319B443A8802}" destId="{AB9E37C0-FA21-4FA3-A79C-C3827C6B6B81}" srcOrd="1" destOrd="0" presId="urn:microsoft.com/office/officeart/2018/2/layout/IconCircleList"/>
    <dgm:cxn modelId="{F396FD81-1BA1-6E42-B23A-D04276A7D758}" type="presParOf" srcId="{C549C6EA-4954-40FE-86B5-319B443A8802}" destId="{CE6AD024-DDF9-494A-9449-DBD17F5979BD}" srcOrd="2" destOrd="0" presId="urn:microsoft.com/office/officeart/2018/2/layout/IconCircleList"/>
    <dgm:cxn modelId="{28B9346F-9E7D-4849-AAF3-B052FDA3B7FA}" type="presParOf" srcId="{C549C6EA-4954-40FE-86B5-319B443A8802}" destId="{CABE0058-3989-4D7C-A1BE-AA547D0C4224}" srcOrd="3" destOrd="0" presId="urn:microsoft.com/office/officeart/2018/2/layout/IconCircleList"/>
    <dgm:cxn modelId="{49C5C2B7-09D8-6949-9BD2-33CA39456628}" type="presParOf" srcId="{BBC63509-3446-40D8-A036-5E5417FA6046}" destId="{F09D0CE2-E3B4-48B1-8120-240732CE15DE}" srcOrd="3" destOrd="0" presId="urn:microsoft.com/office/officeart/2018/2/layout/IconCircleList"/>
    <dgm:cxn modelId="{C99FB989-E334-DA4F-BB4E-869B2E853813}" type="presParOf" srcId="{BBC63509-3446-40D8-A036-5E5417FA6046}" destId="{076EE920-1EF4-47EF-BE0D-9B477ABEB365}" srcOrd="4" destOrd="0" presId="urn:microsoft.com/office/officeart/2018/2/layout/IconCircleList"/>
    <dgm:cxn modelId="{964C4E4D-90C6-3544-8111-99AEA2F2325D}" type="presParOf" srcId="{076EE920-1EF4-47EF-BE0D-9B477ABEB365}" destId="{517730D5-9E7E-4674-B654-958D1FFBD2AF}" srcOrd="0" destOrd="0" presId="urn:microsoft.com/office/officeart/2018/2/layout/IconCircleList"/>
    <dgm:cxn modelId="{1FDABF6B-F9F7-6B4A-9BB0-85ED30B14A87}" type="presParOf" srcId="{076EE920-1EF4-47EF-BE0D-9B477ABEB365}" destId="{F60A7F54-9DC3-48B3-913B-9DF477CEE385}" srcOrd="1" destOrd="0" presId="urn:microsoft.com/office/officeart/2018/2/layout/IconCircleList"/>
    <dgm:cxn modelId="{D75E752D-0F50-F24E-89CC-B864BC0BB9DA}" type="presParOf" srcId="{076EE920-1EF4-47EF-BE0D-9B477ABEB365}" destId="{77B79247-8EB7-4442-BD89-118B712D8390}" srcOrd="2" destOrd="0" presId="urn:microsoft.com/office/officeart/2018/2/layout/IconCircleList"/>
    <dgm:cxn modelId="{D04B3818-07E8-844C-8DEB-EF50267ACB31}" type="presParOf" srcId="{076EE920-1EF4-47EF-BE0D-9B477ABEB365}" destId="{1064775C-365E-4A69-8EF6-21CCCCCE99EC}" srcOrd="3" destOrd="0" presId="urn:microsoft.com/office/officeart/2018/2/layout/IconCircleList"/>
    <dgm:cxn modelId="{E6BBF1B4-FB39-304D-B6CD-0056F3898D74}" type="presParOf" srcId="{BBC63509-3446-40D8-A036-5E5417FA6046}" destId="{DBA9D283-9FE7-4D02-ABA6-D9CA7F5C1746}" srcOrd="5" destOrd="0" presId="urn:microsoft.com/office/officeart/2018/2/layout/IconCircleList"/>
    <dgm:cxn modelId="{86354EBA-014A-204E-BF81-0A7D3A5D790D}" type="presParOf" srcId="{BBC63509-3446-40D8-A036-5E5417FA6046}" destId="{2878A639-53CA-424B-A8B0-1B34966CAB35}" srcOrd="6" destOrd="0" presId="urn:microsoft.com/office/officeart/2018/2/layout/IconCircleList"/>
    <dgm:cxn modelId="{E1E532E4-F440-044F-8BE6-68A4FCF06575}" type="presParOf" srcId="{2878A639-53CA-424B-A8B0-1B34966CAB35}" destId="{C41DCBA9-2577-491E-B5B8-3706575B508F}" srcOrd="0" destOrd="0" presId="urn:microsoft.com/office/officeart/2018/2/layout/IconCircleList"/>
    <dgm:cxn modelId="{BE37AE95-F064-B74A-8000-DA4C78AECFE0}" type="presParOf" srcId="{2878A639-53CA-424B-A8B0-1B34966CAB35}" destId="{EBC605B5-FE0C-408D-B868-EF54367DFAC1}" srcOrd="1" destOrd="0" presId="urn:microsoft.com/office/officeart/2018/2/layout/IconCircleList"/>
    <dgm:cxn modelId="{1503B0F2-F2D2-1644-9394-28767557E9D7}" type="presParOf" srcId="{2878A639-53CA-424B-A8B0-1B34966CAB35}" destId="{6A134FCF-8AB1-4A15-8268-DDE90562A079}" srcOrd="2" destOrd="0" presId="urn:microsoft.com/office/officeart/2018/2/layout/IconCircleList"/>
    <dgm:cxn modelId="{52E2FBC7-2978-654F-9B7D-7BD52C1E4C96}" type="presParOf" srcId="{2878A639-53CA-424B-A8B0-1B34966CAB35}" destId="{23A64928-1FFB-4C04-9671-F0416D4B8F1B}"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2CC60D-D573-4CEA-A1F9-20D841348207}"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C1200762-BE03-4E44-A003-A2D83D60AE27}">
      <dgm:prSet/>
      <dgm:spPr/>
      <dgm:t>
        <a:bodyPr/>
        <a:lstStyle/>
        <a:p>
          <a:r>
            <a:rPr lang="en-US"/>
            <a:t>Input Encoding: GPT model takes token sequences as input, converting each into a high-dimensional vector using an embedding layer.</a:t>
          </a:r>
        </a:p>
      </dgm:t>
    </dgm:pt>
    <dgm:pt modelId="{08785199-864C-4107-9562-7D15BE208492}" type="parTrans" cxnId="{8852F9C3-8AD2-4AF5-861C-763ED5633879}">
      <dgm:prSet/>
      <dgm:spPr/>
      <dgm:t>
        <a:bodyPr/>
        <a:lstStyle/>
        <a:p>
          <a:endParaRPr lang="en-US"/>
        </a:p>
      </dgm:t>
    </dgm:pt>
    <dgm:pt modelId="{4D354256-1399-4B78-95D2-21749E149315}" type="sibTrans" cxnId="{8852F9C3-8AD2-4AF5-861C-763ED5633879}">
      <dgm:prSet/>
      <dgm:spPr/>
      <dgm:t>
        <a:bodyPr/>
        <a:lstStyle/>
        <a:p>
          <a:endParaRPr lang="en-US"/>
        </a:p>
      </dgm:t>
    </dgm:pt>
    <dgm:pt modelId="{D3A38CA8-37D1-4035-A929-DD66791F8B7B}">
      <dgm:prSet/>
      <dgm:spPr/>
      <dgm:t>
        <a:bodyPr/>
        <a:lstStyle/>
        <a:p>
          <a:r>
            <a:rPr lang="en-US"/>
            <a:t>Transformer Encoder: Multiple layers of transformer encoders compose the GPT model. Each layer contains self-attention for capturing word dependencies and feed-forward networks to process representations.</a:t>
          </a:r>
        </a:p>
      </dgm:t>
    </dgm:pt>
    <dgm:pt modelId="{A9CA6D91-3EC1-47D9-9870-D44F5A2CB94B}" type="parTrans" cxnId="{6684A2AE-A5E8-40CC-8B5E-0E9B78B7B23C}">
      <dgm:prSet/>
      <dgm:spPr/>
      <dgm:t>
        <a:bodyPr/>
        <a:lstStyle/>
        <a:p>
          <a:endParaRPr lang="en-US"/>
        </a:p>
      </dgm:t>
    </dgm:pt>
    <dgm:pt modelId="{B590CA41-9C48-4AFF-AABA-14648FC9F057}" type="sibTrans" cxnId="{6684A2AE-A5E8-40CC-8B5E-0E9B78B7B23C}">
      <dgm:prSet/>
      <dgm:spPr/>
      <dgm:t>
        <a:bodyPr/>
        <a:lstStyle/>
        <a:p>
          <a:endParaRPr lang="en-US"/>
        </a:p>
      </dgm:t>
    </dgm:pt>
    <dgm:pt modelId="{5233CFB1-638C-440D-AC8E-0C95227A2934}">
      <dgm:prSet/>
      <dgm:spPr/>
      <dgm:t>
        <a:bodyPr/>
        <a:lstStyle/>
        <a:p>
          <a:r>
            <a:rPr lang="en-US"/>
            <a:t>Contextual Embeddings: Token representations are updated as they pass through encoder layers, incorporating context from surrounding tokens.</a:t>
          </a:r>
        </a:p>
      </dgm:t>
    </dgm:pt>
    <dgm:pt modelId="{163D52D7-A39C-468F-97ED-EA6018B1CDF1}" type="parTrans" cxnId="{80E5C8FE-4FF2-4091-8DB2-0134C42CF863}">
      <dgm:prSet/>
      <dgm:spPr/>
      <dgm:t>
        <a:bodyPr/>
        <a:lstStyle/>
        <a:p>
          <a:endParaRPr lang="en-US"/>
        </a:p>
      </dgm:t>
    </dgm:pt>
    <dgm:pt modelId="{69D63DF6-8FD0-4FFE-8A6F-4FF8DFD5184B}" type="sibTrans" cxnId="{80E5C8FE-4FF2-4091-8DB2-0134C42CF863}">
      <dgm:prSet/>
      <dgm:spPr/>
      <dgm:t>
        <a:bodyPr/>
        <a:lstStyle/>
        <a:p>
          <a:endParaRPr lang="en-US"/>
        </a:p>
      </dgm:t>
    </dgm:pt>
    <dgm:pt modelId="{8B64D0AA-D9C8-4F55-9825-B18600308EB4}">
      <dgm:prSet/>
      <dgm:spPr/>
      <dgm:t>
        <a:bodyPr/>
        <a:lstStyle/>
        <a:p>
          <a:r>
            <a:rPr lang="en-US"/>
            <a:t>Decoding and Language Generation: After encoding, GPT generates text by predicting the next token's probability using softmax, considering context.</a:t>
          </a:r>
        </a:p>
      </dgm:t>
    </dgm:pt>
    <dgm:pt modelId="{50873628-1FD0-4D92-AB83-9772494DB123}" type="parTrans" cxnId="{C80F7E8A-824C-4D86-9250-FC736AF01020}">
      <dgm:prSet/>
      <dgm:spPr/>
      <dgm:t>
        <a:bodyPr/>
        <a:lstStyle/>
        <a:p>
          <a:endParaRPr lang="en-US"/>
        </a:p>
      </dgm:t>
    </dgm:pt>
    <dgm:pt modelId="{740572F6-4F8A-44A3-BBF5-35C23FD8BB1A}" type="sibTrans" cxnId="{C80F7E8A-824C-4D86-9250-FC736AF01020}">
      <dgm:prSet/>
      <dgm:spPr/>
      <dgm:t>
        <a:bodyPr/>
        <a:lstStyle/>
        <a:p>
          <a:endParaRPr lang="en-US"/>
        </a:p>
      </dgm:t>
    </dgm:pt>
    <dgm:pt modelId="{67DB07D9-F900-4D21-8BBE-41D5E59D48C1}">
      <dgm:prSet/>
      <dgm:spPr/>
      <dgm:t>
        <a:bodyPr/>
        <a:lstStyle/>
        <a:p>
          <a:r>
            <a:rPr lang="en-US"/>
            <a:t>Training with Masked Language Modeling: GPT's pre-training involves Masked Language Modeling (MLM), masking tokens and training to predict them from context. This improves coherence and contextual understanding.</a:t>
          </a:r>
        </a:p>
      </dgm:t>
    </dgm:pt>
    <dgm:pt modelId="{9892E1B6-68B2-474A-873B-3D13745BA116}" type="parTrans" cxnId="{DA9D96AC-E92A-4CE1-B1F5-63F6AA273344}">
      <dgm:prSet/>
      <dgm:spPr/>
      <dgm:t>
        <a:bodyPr/>
        <a:lstStyle/>
        <a:p>
          <a:endParaRPr lang="en-US"/>
        </a:p>
      </dgm:t>
    </dgm:pt>
    <dgm:pt modelId="{8408EFE2-385D-4B1D-8795-C6F7D628DEED}" type="sibTrans" cxnId="{DA9D96AC-E92A-4CE1-B1F5-63F6AA273344}">
      <dgm:prSet/>
      <dgm:spPr/>
      <dgm:t>
        <a:bodyPr/>
        <a:lstStyle/>
        <a:p>
          <a:endParaRPr lang="en-US"/>
        </a:p>
      </dgm:t>
    </dgm:pt>
    <dgm:pt modelId="{2FAB00AA-5A99-48CF-B8C4-E9CB6238B539}">
      <dgm:prSet/>
      <dgm:spPr/>
      <dgm:t>
        <a:bodyPr/>
        <a:lstStyle/>
        <a:p>
          <a:r>
            <a:rPr lang="en-US"/>
            <a:t>Output Layer: The 6th layer signifies the model's output.</a:t>
          </a:r>
        </a:p>
      </dgm:t>
    </dgm:pt>
    <dgm:pt modelId="{97ABD641-E383-4F6A-907B-87E15400D06A}" type="parTrans" cxnId="{751EFC3C-516E-4A80-94CA-B4777987EE11}">
      <dgm:prSet/>
      <dgm:spPr/>
      <dgm:t>
        <a:bodyPr/>
        <a:lstStyle/>
        <a:p>
          <a:endParaRPr lang="en-US"/>
        </a:p>
      </dgm:t>
    </dgm:pt>
    <dgm:pt modelId="{F6F4A5FF-B287-4C27-A563-C9203CA38DA9}" type="sibTrans" cxnId="{751EFC3C-516E-4A80-94CA-B4777987EE11}">
      <dgm:prSet/>
      <dgm:spPr/>
      <dgm:t>
        <a:bodyPr/>
        <a:lstStyle/>
        <a:p>
          <a:endParaRPr lang="en-US"/>
        </a:p>
      </dgm:t>
    </dgm:pt>
    <dgm:pt modelId="{5FFE1C28-6F27-004E-8369-F551355971E2}" type="pres">
      <dgm:prSet presAssocID="{E72CC60D-D573-4CEA-A1F9-20D841348207}" presName="Name0" presStyleCnt="0">
        <dgm:presLayoutVars>
          <dgm:dir/>
          <dgm:resizeHandles val="exact"/>
        </dgm:presLayoutVars>
      </dgm:prSet>
      <dgm:spPr/>
    </dgm:pt>
    <dgm:pt modelId="{50429A86-A083-3D42-9C64-8EB1AA3D681B}" type="pres">
      <dgm:prSet presAssocID="{C1200762-BE03-4E44-A003-A2D83D60AE27}" presName="node" presStyleLbl="node1" presStyleIdx="0" presStyleCnt="6">
        <dgm:presLayoutVars>
          <dgm:bulletEnabled val="1"/>
        </dgm:presLayoutVars>
      </dgm:prSet>
      <dgm:spPr/>
    </dgm:pt>
    <dgm:pt modelId="{A3FFEB1B-E48C-014F-BC38-77D1B6884279}" type="pres">
      <dgm:prSet presAssocID="{4D354256-1399-4B78-95D2-21749E149315}" presName="sibTrans" presStyleLbl="sibTrans1D1" presStyleIdx="0" presStyleCnt="5"/>
      <dgm:spPr/>
    </dgm:pt>
    <dgm:pt modelId="{4491CBAF-0091-3041-972C-7B606CC7E345}" type="pres">
      <dgm:prSet presAssocID="{4D354256-1399-4B78-95D2-21749E149315}" presName="connectorText" presStyleLbl="sibTrans1D1" presStyleIdx="0" presStyleCnt="5"/>
      <dgm:spPr/>
    </dgm:pt>
    <dgm:pt modelId="{98E59DCB-568E-E540-81D8-2039C3B3D38A}" type="pres">
      <dgm:prSet presAssocID="{D3A38CA8-37D1-4035-A929-DD66791F8B7B}" presName="node" presStyleLbl="node1" presStyleIdx="1" presStyleCnt="6">
        <dgm:presLayoutVars>
          <dgm:bulletEnabled val="1"/>
        </dgm:presLayoutVars>
      </dgm:prSet>
      <dgm:spPr/>
    </dgm:pt>
    <dgm:pt modelId="{5A613BF4-CA8A-9D49-AEF8-407897FF082F}" type="pres">
      <dgm:prSet presAssocID="{B590CA41-9C48-4AFF-AABA-14648FC9F057}" presName="sibTrans" presStyleLbl="sibTrans1D1" presStyleIdx="1" presStyleCnt="5"/>
      <dgm:spPr/>
    </dgm:pt>
    <dgm:pt modelId="{E79EABEF-83A4-EF47-8F37-7D887EFCFFA0}" type="pres">
      <dgm:prSet presAssocID="{B590CA41-9C48-4AFF-AABA-14648FC9F057}" presName="connectorText" presStyleLbl="sibTrans1D1" presStyleIdx="1" presStyleCnt="5"/>
      <dgm:spPr/>
    </dgm:pt>
    <dgm:pt modelId="{332983D2-F024-8F4A-84B8-1B533168C007}" type="pres">
      <dgm:prSet presAssocID="{5233CFB1-638C-440D-AC8E-0C95227A2934}" presName="node" presStyleLbl="node1" presStyleIdx="2" presStyleCnt="6">
        <dgm:presLayoutVars>
          <dgm:bulletEnabled val="1"/>
        </dgm:presLayoutVars>
      </dgm:prSet>
      <dgm:spPr/>
    </dgm:pt>
    <dgm:pt modelId="{5C49E51B-F8AE-4646-816B-28197B147930}" type="pres">
      <dgm:prSet presAssocID="{69D63DF6-8FD0-4FFE-8A6F-4FF8DFD5184B}" presName="sibTrans" presStyleLbl="sibTrans1D1" presStyleIdx="2" presStyleCnt="5"/>
      <dgm:spPr/>
    </dgm:pt>
    <dgm:pt modelId="{47D4085D-9303-1342-AAF7-73B8B641CC7D}" type="pres">
      <dgm:prSet presAssocID="{69D63DF6-8FD0-4FFE-8A6F-4FF8DFD5184B}" presName="connectorText" presStyleLbl="sibTrans1D1" presStyleIdx="2" presStyleCnt="5"/>
      <dgm:spPr/>
    </dgm:pt>
    <dgm:pt modelId="{1F7ADAA5-5137-B14C-9419-ECF4ADCCC46F}" type="pres">
      <dgm:prSet presAssocID="{8B64D0AA-D9C8-4F55-9825-B18600308EB4}" presName="node" presStyleLbl="node1" presStyleIdx="3" presStyleCnt="6">
        <dgm:presLayoutVars>
          <dgm:bulletEnabled val="1"/>
        </dgm:presLayoutVars>
      </dgm:prSet>
      <dgm:spPr/>
    </dgm:pt>
    <dgm:pt modelId="{76CBF56F-8FBC-984A-9757-4C34BBE4987A}" type="pres">
      <dgm:prSet presAssocID="{740572F6-4F8A-44A3-BBF5-35C23FD8BB1A}" presName="sibTrans" presStyleLbl="sibTrans1D1" presStyleIdx="3" presStyleCnt="5"/>
      <dgm:spPr/>
    </dgm:pt>
    <dgm:pt modelId="{BB6D4065-699A-3748-A0B8-785F69CEFF92}" type="pres">
      <dgm:prSet presAssocID="{740572F6-4F8A-44A3-BBF5-35C23FD8BB1A}" presName="connectorText" presStyleLbl="sibTrans1D1" presStyleIdx="3" presStyleCnt="5"/>
      <dgm:spPr/>
    </dgm:pt>
    <dgm:pt modelId="{0EBDD55C-3091-7B48-AFBB-29477D06EE46}" type="pres">
      <dgm:prSet presAssocID="{67DB07D9-F900-4D21-8BBE-41D5E59D48C1}" presName="node" presStyleLbl="node1" presStyleIdx="4" presStyleCnt="6">
        <dgm:presLayoutVars>
          <dgm:bulletEnabled val="1"/>
        </dgm:presLayoutVars>
      </dgm:prSet>
      <dgm:spPr/>
    </dgm:pt>
    <dgm:pt modelId="{968D96FB-B637-814B-B72C-4AF8CE9CE682}" type="pres">
      <dgm:prSet presAssocID="{8408EFE2-385D-4B1D-8795-C6F7D628DEED}" presName="sibTrans" presStyleLbl="sibTrans1D1" presStyleIdx="4" presStyleCnt="5"/>
      <dgm:spPr/>
    </dgm:pt>
    <dgm:pt modelId="{448AC2DB-5C21-D94E-B754-6F719606A01D}" type="pres">
      <dgm:prSet presAssocID="{8408EFE2-385D-4B1D-8795-C6F7D628DEED}" presName="connectorText" presStyleLbl="sibTrans1D1" presStyleIdx="4" presStyleCnt="5"/>
      <dgm:spPr/>
    </dgm:pt>
    <dgm:pt modelId="{BB5FF416-9717-7044-B537-5C3ED30CB507}" type="pres">
      <dgm:prSet presAssocID="{2FAB00AA-5A99-48CF-B8C4-E9CB6238B539}" presName="node" presStyleLbl="node1" presStyleIdx="5" presStyleCnt="6">
        <dgm:presLayoutVars>
          <dgm:bulletEnabled val="1"/>
        </dgm:presLayoutVars>
      </dgm:prSet>
      <dgm:spPr/>
    </dgm:pt>
  </dgm:ptLst>
  <dgm:cxnLst>
    <dgm:cxn modelId="{54CAEF22-C497-E043-B3D9-8991982F1D0B}" type="presOf" srcId="{8B64D0AA-D9C8-4F55-9825-B18600308EB4}" destId="{1F7ADAA5-5137-B14C-9419-ECF4ADCCC46F}" srcOrd="0" destOrd="0" presId="urn:microsoft.com/office/officeart/2016/7/layout/RepeatingBendingProcessNew"/>
    <dgm:cxn modelId="{F2CD5E34-F6B4-C24A-87F8-3E08549B1066}" type="presOf" srcId="{B590CA41-9C48-4AFF-AABA-14648FC9F057}" destId="{5A613BF4-CA8A-9D49-AEF8-407897FF082F}" srcOrd="0" destOrd="0" presId="urn:microsoft.com/office/officeart/2016/7/layout/RepeatingBendingProcessNew"/>
    <dgm:cxn modelId="{1DE25E3A-21AE-BB48-8F3E-DAC1F4E93786}" type="presOf" srcId="{C1200762-BE03-4E44-A003-A2D83D60AE27}" destId="{50429A86-A083-3D42-9C64-8EB1AA3D681B}" srcOrd="0" destOrd="0" presId="urn:microsoft.com/office/officeart/2016/7/layout/RepeatingBendingProcessNew"/>
    <dgm:cxn modelId="{751EFC3C-516E-4A80-94CA-B4777987EE11}" srcId="{E72CC60D-D573-4CEA-A1F9-20D841348207}" destId="{2FAB00AA-5A99-48CF-B8C4-E9CB6238B539}" srcOrd="5" destOrd="0" parTransId="{97ABD641-E383-4F6A-907B-87E15400D06A}" sibTransId="{F6F4A5FF-B287-4C27-A563-C9203CA38DA9}"/>
    <dgm:cxn modelId="{E17CB06A-F587-374C-8778-4C2AD03A9C87}" type="presOf" srcId="{740572F6-4F8A-44A3-BBF5-35C23FD8BB1A}" destId="{BB6D4065-699A-3748-A0B8-785F69CEFF92}" srcOrd="1" destOrd="0" presId="urn:microsoft.com/office/officeart/2016/7/layout/RepeatingBendingProcessNew"/>
    <dgm:cxn modelId="{5789E46E-EAAC-AF48-8AFE-996A7EF1686E}" type="presOf" srcId="{4D354256-1399-4B78-95D2-21749E149315}" destId="{A3FFEB1B-E48C-014F-BC38-77D1B6884279}" srcOrd="0" destOrd="0" presId="urn:microsoft.com/office/officeart/2016/7/layout/RepeatingBendingProcessNew"/>
    <dgm:cxn modelId="{A5155972-6107-1F45-94DC-DDCE7AC152B4}" type="presOf" srcId="{2FAB00AA-5A99-48CF-B8C4-E9CB6238B539}" destId="{BB5FF416-9717-7044-B537-5C3ED30CB507}" srcOrd="0" destOrd="0" presId="urn:microsoft.com/office/officeart/2016/7/layout/RepeatingBendingProcessNew"/>
    <dgm:cxn modelId="{DCED3775-2AF3-EB4F-92DE-CB2A84A69B1D}" type="presOf" srcId="{69D63DF6-8FD0-4FFE-8A6F-4FF8DFD5184B}" destId="{5C49E51B-F8AE-4646-816B-28197B147930}" srcOrd="0" destOrd="0" presId="urn:microsoft.com/office/officeart/2016/7/layout/RepeatingBendingProcessNew"/>
    <dgm:cxn modelId="{B366BA82-D4F9-9F4D-8623-222929D98108}" type="presOf" srcId="{B590CA41-9C48-4AFF-AABA-14648FC9F057}" destId="{E79EABEF-83A4-EF47-8F37-7D887EFCFFA0}" srcOrd="1" destOrd="0" presId="urn:microsoft.com/office/officeart/2016/7/layout/RepeatingBendingProcessNew"/>
    <dgm:cxn modelId="{11D58086-934F-7A49-926A-C03CB444D484}" type="presOf" srcId="{8408EFE2-385D-4B1D-8795-C6F7D628DEED}" destId="{448AC2DB-5C21-D94E-B754-6F719606A01D}" srcOrd="1" destOrd="0" presId="urn:microsoft.com/office/officeart/2016/7/layout/RepeatingBendingProcessNew"/>
    <dgm:cxn modelId="{C80F7E8A-824C-4D86-9250-FC736AF01020}" srcId="{E72CC60D-D573-4CEA-A1F9-20D841348207}" destId="{8B64D0AA-D9C8-4F55-9825-B18600308EB4}" srcOrd="3" destOrd="0" parTransId="{50873628-1FD0-4D92-AB83-9772494DB123}" sibTransId="{740572F6-4F8A-44A3-BBF5-35C23FD8BB1A}"/>
    <dgm:cxn modelId="{9029E18F-54A4-9D48-A87A-4DA1241E26BC}" type="presOf" srcId="{5233CFB1-638C-440D-AC8E-0C95227A2934}" destId="{332983D2-F024-8F4A-84B8-1B533168C007}" srcOrd="0" destOrd="0" presId="urn:microsoft.com/office/officeart/2016/7/layout/RepeatingBendingProcessNew"/>
    <dgm:cxn modelId="{24FA899A-E774-A24D-B816-45F1F852E545}" type="presOf" srcId="{69D63DF6-8FD0-4FFE-8A6F-4FF8DFD5184B}" destId="{47D4085D-9303-1342-AAF7-73B8B641CC7D}" srcOrd="1" destOrd="0" presId="urn:microsoft.com/office/officeart/2016/7/layout/RepeatingBendingProcessNew"/>
    <dgm:cxn modelId="{DA9D96AC-E92A-4CE1-B1F5-63F6AA273344}" srcId="{E72CC60D-D573-4CEA-A1F9-20D841348207}" destId="{67DB07D9-F900-4D21-8BBE-41D5E59D48C1}" srcOrd="4" destOrd="0" parTransId="{9892E1B6-68B2-474A-873B-3D13745BA116}" sibTransId="{8408EFE2-385D-4B1D-8795-C6F7D628DEED}"/>
    <dgm:cxn modelId="{9E30FEAC-5DD1-4F43-87EE-5D2941E2943D}" type="presOf" srcId="{D3A38CA8-37D1-4035-A929-DD66791F8B7B}" destId="{98E59DCB-568E-E540-81D8-2039C3B3D38A}" srcOrd="0" destOrd="0" presId="urn:microsoft.com/office/officeart/2016/7/layout/RepeatingBendingProcessNew"/>
    <dgm:cxn modelId="{6684A2AE-A5E8-40CC-8B5E-0E9B78B7B23C}" srcId="{E72CC60D-D573-4CEA-A1F9-20D841348207}" destId="{D3A38CA8-37D1-4035-A929-DD66791F8B7B}" srcOrd="1" destOrd="0" parTransId="{A9CA6D91-3EC1-47D9-9870-D44F5A2CB94B}" sibTransId="{B590CA41-9C48-4AFF-AABA-14648FC9F057}"/>
    <dgm:cxn modelId="{BDC6D5AE-BD70-6449-AE3F-457C79AD5E58}" type="presOf" srcId="{67DB07D9-F900-4D21-8BBE-41D5E59D48C1}" destId="{0EBDD55C-3091-7B48-AFBB-29477D06EE46}" srcOrd="0" destOrd="0" presId="urn:microsoft.com/office/officeart/2016/7/layout/RepeatingBendingProcessNew"/>
    <dgm:cxn modelId="{EAB707B6-923E-214C-B2DE-6AE75A29DBEA}" type="presOf" srcId="{4D354256-1399-4B78-95D2-21749E149315}" destId="{4491CBAF-0091-3041-972C-7B606CC7E345}" srcOrd="1" destOrd="0" presId="urn:microsoft.com/office/officeart/2016/7/layout/RepeatingBendingProcessNew"/>
    <dgm:cxn modelId="{8852F9C3-8AD2-4AF5-861C-763ED5633879}" srcId="{E72CC60D-D573-4CEA-A1F9-20D841348207}" destId="{C1200762-BE03-4E44-A003-A2D83D60AE27}" srcOrd="0" destOrd="0" parTransId="{08785199-864C-4107-9562-7D15BE208492}" sibTransId="{4D354256-1399-4B78-95D2-21749E149315}"/>
    <dgm:cxn modelId="{D4FA16C8-58BB-904B-842B-85FA710EB6C1}" type="presOf" srcId="{8408EFE2-385D-4B1D-8795-C6F7D628DEED}" destId="{968D96FB-B637-814B-B72C-4AF8CE9CE682}" srcOrd="0" destOrd="0" presId="urn:microsoft.com/office/officeart/2016/7/layout/RepeatingBendingProcessNew"/>
    <dgm:cxn modelId="{94F99FD0-63F9-434F-8839-633267D14E71}" type="presOf" srcId="{E72CC60D-D573-4CEA-A1F9-20D841348207}" destId="{5FFE1C28-6F27-004E-8369-F551355971E2}" srcOrd="0" destOrd="0" presId="urn:microsoft.com/office/officeart/2016/7/layout/RepeatingBendingProcessNew"/>
    <dgm:cxn modelId="{7B7F06D9-B09A-834E-A875-5BC0E54DD10B}" type="presOf" srcId="{740572F6-4F8A-44A3-BBF5-35C23FD8BB1A}" destId="{76CBF56F-8FBC-984A-9757-4C34BBE4987A}" srcOrd="0" destOrd="0" presId="urn:microsoft.com/office/officeart/2016/7/layout/RepeatingBendingProcessNew"/>
    <dgm:cxn modelId="{80E5C8FE-4FF2-4091-8DB2-0134C42CF863}" srcId="{E72CC60D-D573-4CEA-A1F9-20D841348207}" destId="{5233CFB1-638C-440D-AC8E-0C95227A2934}" srcOrd="2" destOrd="0" parTransId="{163D52D7-A39C-468F-97ED-EA6018B1CDF1}" sibTransId="{69D63DF6-8FD0-4FFE-8A6F-4FF8DFD5184B}"/>
    <dgm:cxn modelId="{F558F999-B825-BB46-B2B6-3AB0F039FA2A}" type="presParOf" srcId="{5FFE1C28-6F27-004E-8369-F551355971E2}" destId="{50429A86-A083-3D42-9C64-8EB1AA3D681B}" srcOrd="0" destOrd="0" presId="urn:microsoft.com/office/officeart/2016/7/layout/RepeatingBendingProcessNew"/>
    <dgm:cxn modelId="{6D47B37E-D5E8-B246-A2DF-A1B36505A846}" type="presParOf" srcId="{5FFE1C28-6F27-004E-8369-F551355971E2}" destId="{A3FFEB1B-E48C-014F-BC38-77D1B6884279}" srcOrd="1" destOrd="0" presId="urn:microsoft.com/office/officeart/2016/7/layout/RepeatingBendingProcessNew"/>
    <dgm:cxn modelId="{63BF1968-7109-EC46-AAF8-4C94B20E8ABB}" type="presParOf" srcId="{A3FFEB1B-E48C-014F-BC38-77D1B6884279}" destId="{4491CBAF-0091-3041-972C-7B606CC7E345}" srcOrd="0" destOrd="0" presId="urn:microsoft.com/office/officeart/2016/7/layout/RepeatingBendingProcessNew"/>
    <dgm:cxn modelId="{8FD70FA0-6EE8-BD4C-8EA1-61F52B69E72A}" type="presParOf" srcId="{5FFE1C28-6F27-004E-8369-F551355971E2}" destId="{98E59DCB-568E-E540-81D8-2039C3B3D38A}" srcOrd="2" destOrd="0" presId="urn:microsoft.com/office/officeart/2016/7/layout/RepeatingBendingProcessNew"/>
    <dgm:cxn modelId="{9623D8E9-2CBF-EB47-8B11-0E74127874B2}" type="presParOf" srcId="{5FFE1C28-6F27-004E-8369-F551355971E2}" destId="{5A613BF4-CA8A-9D49-AEF8-407897FF082F}" srcOrd="3" destOrd="0" presId="urn:microsoft.com/office/officeart/2016/7/layout/RepeatingBendingProcessNew"/>
    <dgm:cxn modelId="{2A146730-2A9C-7E4A-9BD2-D495D97FB062}" type="presParOf" srcId="{5A613BF4-CA8A-9D49-AEF8-407897FF082F}" destId="{E79EABEF-83A4-EF47-8F37-7D887EFCFFA0}" srcOrd="0" destOrd="0" presId="urn:microsoft.com/office/officeart/2016/7/layout/RepeatingBendingProcessNew"/>
    <dgm:cxn modelId="{5F1EA6CB-D620-6D46-A1C0-B1C09069A587}" type="presParOf" srcId="{5FFE1C28-6F27-004E-8369-F551355971E2}" destId="{332983D2-F024-8F4A-84B8-1B533168C007}" srcOrd="4" destOrd="0" presId="urn:microsoft.com/office/officeart/2016/7/layout/RepeatingBendingProcessNew"/>
    <dgm:cxn modelId="{743B936D-A7BD-8147-9F9B-13D6EC33506D}" type="presParOf" srcId="{5FFE1C28-6F27-004E-8369-F551355971E2}" destId="{5C49E51B-F8AE-4646-816B-28197B147930}" srcOrd="5" destOrd="0" presId="urn:microsoft.com/office/officeart/2016/7/layout/RepeatingBendingProcessNew"/>
    <dgm:cxn modelId="{A65BE9EB-A739-D84A-813E-FF3AD4B1AB6E}" type="presParOf" srcId="{5C49E51B-F8AE-4646-816B-28197B147930}" destId="{47D4085D-9303-1342-AAF7-73B8B641CC7D}" srcOrd="0" destOrd="0" presId="urn:microsoft.com/office/officeart/2016/7/layout/RepeatingBendingProcessNew"/>
    <dgm:cxn modelId="{D3B3B825-D8A3-F141-9E4C-8A0109EF5425}" type="presParOf" srcId="{5FFE1C28-6F27-004E-8369-F551355971E2}" destId="{1F7ADAA5-5137-B14C-9419-ECF4ADCCC46F}" srcOrd="6" destOrd="0" presId="urn:microsoft.com/office/officeart/2016/7/layout/RepeatingBendingProcessNew"/>
    <dgm:cxn modelId="{69320990-884F-BD49-B0BC-A32371440945}" type="presParOf" srcId="{5FFE1C28-6F27-004E-8369-F551355971E2}" destId="{76CBF56F-8FBC-984A-9757-4C34BBE4987A}" srcOrd="7" destOrd="0" presId="urn:microsoft.com/office/officeart/2016/7/layout/RepeatingBendingProcessNew"/>
    <dgm:cxn modelId="{D99EBAAE-9A1E-B44E-B61B-265DA4AEEEE5}" type="presParOf" srcId="{76CBF56F-8FBC-984A-9757-4C34BBE4987A}" destId="{BB6D4065-699A-3748-A0B8-785F69CEFF92}" srcOrd="0" destOrd="0" presId="urn:microsoft.com/office/officeart/2016/7/layout/RepeatingBendingProcessNew"/>
    <dgm:cxn modelId="{C7255BAA-4B25-BB44-9E44-521A051DFFD5}" type="presParOf" srcId="{5FFE1C28-6F27-004E-8369-F551355971E2}" destId="{0EBDD55C-3091-7B48-AFBB-29477D06EE46}" srcOrd="8" destOrd="0" presId="urn:microsoft.com/office/officeart/2016/7/layout/RepeatingBendingProcessNew"/>
    <dgm:cxn modelId="{032CF342-5BDB-934D-8624-809D437FB433}" type="presParOf" srcId="{5FFE1C28-6F27-004E-8369-F551355971E2}" destId="{968D96FB-B637-814B-B72C-4AF8CE9CE682}" srcOrd="9" destOrd="0" presId="urn:microsoft.com/office/officeart/2016/7/layout/RepeatingBendingProcessNew"/>
    <dgm:cxn modelId="{71CCC98D-C735-974C-AD2F-1D54B8E2F54A}" type="presParOf" srcId="{968D96FB-B637-814B-B72C-4AF8CE9CE682}" destId="{448AC2DB-5C21-D94E-B754-6F719606A01D}" srcOrd="0" destOrd="0" presId="urn:microsoft.com/office/officeart/2016/7/layout/RepeatingBendingProcessNew"/>
    <dgm:cxn modelId="{DDDEE5D0-1C39-8E41-A45B-A0EAD10C4792}" type="presParOf" srcId="{5FFE1C28-6F27-004E-8369-F551355971E2}" destId="{BB5FF416-9717-7044-B537-5C3ED30CB507}" srcOrd="10"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CF484F-DD7D-48DB-91C6-F62F7526A098}"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2A793BC8-578A-4D1C-9D53-08F81736FE49}">
      <dgm:prSet/>
      <dgm:spPr/>
      <dgm:t>
        <a:bodyPr/>
        <a:lstStyle/>
        <a:p>
          <a:pPr>
            <a:lnSpc>
              <a:spcPct val="100000"/>
            </a:lnSpc>
          </a:pPr>
          <a:r>
            <a:rPr lang="en-US" dirty="0"/>
            <a:t>Tokenization: Converts text sequences into model-friendly units (tokens). LLMs employ </a:t>
          </a:r>
          <a:r>
            <a:rPr lang="en-US" dirty="0" err="1"/>
            <a:t>subword</a:t>
          </a:r>
          <a:r>
            <a:rPr lang="en-US" dirty="0"/>
            <a:t> algorithms like BPE or </a:t>
          </a:r>
          <a:r>
            <a:rPr lang="en-US" dirty="0" err="1"/>
            <a:t>WordPiece</a:t>
          </a:r>
          <a:r>
            <a:rPr lang="en-US" dirty="0"/>
            <a:t>, balancing vocabulary size and text representation.</a:t>
          </a:r>
        </a:p>
      </dgm:t>
    </dgm:pt>
    <dgm:pt modelId="{DB5AC126-42AF-4B35-8773-629884B16578}" type="parTrans" cxnId="{439BCD4E-D7A7-4C76-8785-D2DD3522C56D}">
      <dgm:prSet/>
      <dgm:spPr/>
      <dgm:t>
        <a:bodyPr/>
        <a:lstStyle/>
        <a:p>
          <a:endParaRPr lang="en-US"/>
        </a:p>
      </dgm:t>
    </dgm:pt>
    <dgm:pt modelId="{2EBB0AF0-1F5B-4897-B360-A674D8B45316}" type="sibTrans" cxnId="{439BCD4E-D7A7-4C76-8785-D2DD3522C56D}">
      <dgm:prSet/>
      <dgm:spPr/>
      <dgm:t>
        <a:bodyPr/>
        <a:lstStyle/>
        <a:p>
          <a:endParaRPr lang="en-US"/>
        </a:p>
      </dgm:t>
    </dgm:pt>
    <dgm:pt modelId="{D918E11C-101B-4F27-8A45-6FC225437913}">
      <dgm:prSet/>
      <dgm:spPr/>
      <dgm:t>
        <a:bodyPr/>
        <a:lstStyle/>
        <a:p>
          <a:pPr>
            <a:lnSpc>
              <a:spcPct val="100000"/>
            </a:lnSpc>
          </a:pPr>
          <a:r>
            <a:rPr lang="en-US" dirty="0"/>
            <a:t>Embedding: Creates continuous vector representations (embeddings) of tokens, capturing their meanings in a high-dimensional space. Learned during training, they capture complex relationships among words.</a:t>
          </a:r>
        </a:p>
      </dgm:t>
    </dgm:pt>
    <dgm:pt modelId="{E4C1AD71-C43A-409C-996F-40B89789BB8D}" type="parTrans" cxnId="{5AA8B57C-3673-47F0-91F3-BF2DB7678190}">
      <dgm:prSet/>
      <dgm:spPr/>
      <dgm:t>
        <a:bodyPr/>
        <a:lstStyle/>
        <a:p>
          <a:endParaRPr lang="en-US"/>
        </a:p>
      </dgm:t>
    </dgm:pt>
    <dgm:pt modelId="{2FE78DE2-82EA-4993-B034-CADEB62CD7D2}" type="sibTrans" cxnId="{5AA8B57C-3673-47F0-91F3-BF2DB7678190}">
      <dgm:prSet/>
      <dgm:spPr/>
      <dgm:t>
        <a:bodyPr/>
        <a:lstStyle/>
        <a:p>
          <a:endParaRPr lang="en-US"/>
        </a:p>
      </dgm:t>
    </dgm:pt>
    <dgm:pt modelId="{FCB200BF-F1A8-4C24-8D3B-0D5E8A78B092}">
      <dgm:prSet/>
      <dgm:spPr/>
      <dgm:t>
        <a:bodyPr/>
        <a:lstStyle/>
        <a:p>
          <a:pPr>
            <a:lnSpc>
              <a:spcPct val="100000"/>
            </a:lnSpc>
          </a:pPr>
          <a:r>
            <a:rPr lang="en-US" dirty="0"/>
            <a:t>Attention: Utilizes mechanisms like self-attention in transformers to assign weights to tokens, highlighting vital information in a context. Enables focusing on relevant details and capturing language nuances.</a:t>
          </a:r>
        </a:p>
      </dgm:t>
    </dgm:pt>
    <dgm:pt modelId="{841244DF-4336-484C-BCF1-45A6355C3A39}" type="parTrans" cxnId="{D262F10A-603A-4866-AA01-67183FC2BDCC}">
      <dgm:prSet/>
      <dgm:spPr/>
      <dgm:t>
        <a:bodyPr/>
        <a:lstStyle/>
        <a:p>
          <a:endParaRPr lang="en-US"/>
        </a:p>
      </dgm:t>
    </dgm:pt>
    <dgm:pt modelId="{9533B88E-C5F0-4AF7-B399-915E13A74F11}" type="sibTrans" cxnId="{D262F10A-603A-4866-AA01-67183FC2BDCC}">
      <dgm:prSet/>
      <dgm:spPr/>
      <dgm:t>
        <a:bodyPr/>
        <a:lstStyle/>
        <a:p>
          <a:endParaRPr lang="en-US"/>
        </a:p>
      </dgm:t>
    </dgm:pt>
    <dgm:pt modelId="{1806F472-ABA9-48BA-8A6E-5C25E05AE15C}">
      <dgm:prSet/>
      <dgm:spPr/>
      <dgm:t>
        <a:bodyPr/>
        <a:lstStyle/>
        <a:p>
          <a:pPr>
            <a:lnSpc>
              <a:spcPct val="100000"/>
            </a:lnSpc>
          </a:pPr>
          <a:r>
            <a:rPr lang="en-US"/>
            <a:t>Pre-training: Involves training LLMs on extensive unsupervised data to learn language patterns and relationships. The model is then fine-tuned for specific tasks, reducing the need for large labeled datasets.</a:t>
          </a:r>
          <a:endParaRPr lang="en-US" dirty="0"/>
        </a:p>
      </dgm:t>
    </dgm:pt>
    <dgm:pt modelId="{E8A32B81-5E36-4391-8658-FDF3B40C1E03}" type="parTrans" cxnId="{3512C492-DB41-43E2-BE10-FEDB783F4BA0}">
      <dgm:prSet/>
      <dgm:spPr/>
      <dgm:t>
        <a:bodyPr/>
        <a:lstStyle/>
        <a:p>
          <a:endParaRPr lang="en-US"/>
        </a:p>
      </dgm:t>
    </dgm:pt>
    <dgm:pt modelId="{B05835C2-A0ED-43AC-9A24-12B039FB38FB}" type="sibTrans" cxnId="{3512C492-DB41-43E2-BE10-FEDB783F4BA0}">
      <dgm:prSet/>
      <dgm:spPr/>
      <dgm:t>
        <a:bodyPr/>
        <a:lstStyle/>
        <a:p>
          <a:endParaRPr lang="en-US"/>
        </a:p>
      </dgm:t>
    </dgm:pt>
    <dgm:pt modelId="{B87FF28A-D90D-4DFB-B8AE-400A98875BD1}">
      <dgm:prSet/>
      <dgm:spPr/>
      <dgm:t>
        <a:bodyPr/>
        <a:lstStyle/>
        <a:p>
          <a:pPr>
            <a:lnSpc>
              <a:spcPct val="100000"/>
            </a:lnSpc>
          </a:pPr>
          <a:r>
            <a:rPr lang="en-US"/>
            <a:t>Transfer Learning: Transfers knowledge from pretraining to new tasks by fine-tuning pretrained models on smaller datasets. Benefits from general language knowledge, reducing the requirement for extensive task-specific training.</a:t>
          </a:r>
        </a:p>
      </dgm:t>
    </dgm:pt>
    <dgm:pt modelId="{6F9214DC-A03E-43D1-B535-4FE8A79B3D9A}" type="parTrans" cxnId="{D61860DC-3CDF-4DA7-9263-4E943E988205}">
      <dgm:prSet/>
      <dgm:spPr/>
      <dgm:t>
        <a:bodyPr/>
        <a:lstStyle/>
        <a:p>
          <a:endParaRPr lang="en-US"/>
        </a:p>
      </dgm:t>
    </dgm:pt>
    <dgm:pt modelId="{C699297E-3FAF-4F35-9B7C-17CDC4DEF299}" type="sibTrans" cxnId="{D61860DC-3CDF-4DA7-9263-4E943E988205}">
      <dgm:prSet/>
      <dgm:spPr/>
      <dgm:t>
        <a:bodyPr/>
        <a:lstStyle/>
        <a:p>
          <a:endParaRPr lang="en-US"/>
        </a:p>
      </dgm:t>
    </dgm:pt>
    <dgm:pt modelId="{AFD7A574-54D0-B543-987F-54F29AA4E8B9}" type="pres">
      <dgm:prSet presAssocID="{35CF484F-DD7D-48DB-91C6-F62F7526A098}" presName="linear" presStyleCnt="0">
        <dgm:presLayoutVars>
          <dgm:animLvl val="lvl"/>
          <dgm:resizeHandles val="exact"/>
        </dgm:presLayoutVars>
      </dgm:prSet>
      <dgm:spPr/>
    </dgm:pt>
    <dgm:pt modelId="{7AC57C58-EA8C-2A41-8413-080EAF710DA6}" type="pres">
      <dgm:prSet presAssocID="{2A793BC8-578A-4D1C-9D53-08F81736FE49}" presName="parentText" presStyleLbl="node1" presStyleIdx="0" presStyleCnt="5">
        <dgm:presLayoutVars>
          <dgm:chMax val="0"/>
          <dgm:bulletEnabled val="1"/>
        </dgm:presLayoutVars>
      </dgm:prSet>
      <dgm:spPr/>
    </dgm:pt>
    <dgm:pt modelId="{22DBDB06-1560-2145-9BA2-8F540A122685}" type="pres">
      <dgm:prSet presAssocID="{2EBB0AF0-1F5B-4897-B360-A674D8B45316}" presName="spacer" presStyleCnt="0"/>
      <dgm:spPr/>
    </dgm:pt>
    <dgm:pt modelId="{FBD4AF1E-5EA5-9344-B74F-A75C83EB1E01}" type="pres">
      <dgm:prSet presAssocID="{D918E11C-101B-4F27-8A45-6FC225437913}" presName="parentText" presStyleLbl="node1" presStyleIdx="1" presStyleCnt="5">
        <dgm:presLayoutVars>
          <dgm:chMax val="0"/>
          <dgm:bulletEnabled val="1"/>
        </dgm:presLayoutVars>
      </dgm:prSet>
      <dgm:spPr/>
    </dgm:pt>
    <dgm:pt modelId="{F8CB4830-1AC0-C249-B53D-6E846DFEA133}" type="pres">
      <dgm:prSet presAssocID="{2FE78DE2-82EA-4993-B034-CADEB62CD7D2}" presName="spacer" presStyleCnt="0"/>
      <dgm:spPr/>
    </dgm:pt>
    <dgm:pt modelId="{07360426-0FC1-DD4F-94EE-77D4D26AEF79}" type="pres">
      <dgm:prSet presAssocID="{FCB200BF-F1A8-4C24-8D3B-0D5E8A78B092}" presName="parentText" presStyleLbl="node1" presStyleIdx="2" presStyleCnt="5">
        <dgm:presLayoutVars>
          <dgm:chMax val="0"/>
          <dgm:bulletEnabled val="1"/>
        </dgm:presLayoutVars>
      </dgm:prSet>
      <dgm:spPr/>
    </dgm:pt>
    <dgm:pt modelId="{C94E12F7-65C7-254E-8861-04C292345BAE}" type="pres">
      <dgm:prSet presAssocID="{9533B88E-C5F0-4AF7-B399-915E13A74F11}" presName="spacer" presStyleCnt="0"/>
      <dgm:spPr/>
    </dgm:pt>
    <dgm:pt modelId="{4D499FBA-7A52-0A43-9B46-D8F60C4F864E}" type="pres">
      <dgm:prSet presAssocID="{1806F472-ABA9-48BA-8A6E-5C25E05AE15C}" presName="parentText" presStyleLbl="node1" presStyleIdx="3" presStyleCnt="5">
        <dgm:presLayoutVars>
          <dgm:chMax val="0"/>
          <dgm:bulletEnabled val="1"/>
        </dgm:presLayoutVars>
      </dgm:prSet>
      <dgm:spPr/>
    </dgm:pt>
    <dgm:pt modelId="{EFE1086B-DC0B-2A45-BC1B-2ED33CB66171}" type="pres">
      <dgm:prSet presAssocID="{B05835C2-A0ED-43AC-9A24-12B039FB38FB}" presName="spacer" presStyleCnt="0"/>
      <dgm:spPr/>
    </dgm:pt>
    <dgm:pt modelId="{F864E7CE-29DF-FC4B-A7E4-F1B80BB7951B}" type="pres">
      <dgm:prSet presAssocID="{B87FF28A-D90D-4DFB-B8AE-400A98875BD1}" presName="parentText" presStyleLbl="node1" presStyleIdx="4" presStyleCnt="5">
        <dgm:presLayoutVars>
          <dgm:chMax val="0"/>
          <dgm:bulletEnabled val="1"/>
        </dgm:presLayoutVars>
      </dgm:prSet>
      <dgm:spPr/>
    </dgm:pt>
  </dgm:ptLst>
  <dgm:cxnLst>
    <dgm:cxn modelId="{D262F10A-603A-4866-AA01-67183FC2BDCC}" srcId="{35CF484F-DD7D-48DB-91C6-F62F7526A098}" destId="{FCB200BF-F1A8-4C24-8D3B-0D5E8A78B092}" srcOrd="2" destOrd="0" parTransId="{841244DF-4336-484C-BCF1-45A6355C3A39}" sibTransId="{9533B88E-C5F0-4AF7-B399-915E13A74F11}"/>
    <dgm:cxn modelId="{F8688D0C-5CB1-F74A-B476-CCF1720A4D15}" type="presOf" srcId="{1806F472-ABA9-48BA-8A6E-5C25E05AE15C}" destId="{4D499FBA-7A52-0A43-9B46-D8F60C4F864E}" srcOrd="0" destOrd="0" presId="urn:microsoft.com/office/officeart/2005/8/layout/vList2"/>
    <dgm:cxn modelId="{79838724-2539-EE4B-B54C-81E2B7320B96}" type="presOf" srcId="{B87FF28A-D90D-4DFB-B8AE-400A98875BD1}" destId="{F864E7CE-29DF-FC4B-A7E4-F1B80BB7951B}" srcOrd="0" destOrd="0" presId="urn:microsoft.com/office/officeart/2005/8/layout/vList2"/>
    <dgm:cxn modelId="{4087343A-D1BE-B947-9BB9-DB5E389EABEA}" type="presOf" srcId="{35CF484F-DD7D-48DB-91C6-F62F7526A098}" destId="{AFD7A574-54D0-B543-987F-54F29AA4E8B9}" srcOrd="0" destOrd="0" presId="urn:microsoft.com/office/officeart/2005/8/layout/vList2"/>
    <dgm:cxn modelId="{810D563E-1D89-334D-BF38-4352FE9CC8C7}" type="presOf" srcId="{D918E11C-101B-4F27-8A45-6FC225437913}" destId="{FBD4AF1E-5EA5-9344-B74F-A75C83EB1E01}" srcOrd="0" destOrd="0" presId="urn:microsoft.com/office/officeart/2005/8/layout/vList2"/>
    <dgm:cxn modelId="{439BCD4E-D7A7-4C76-8785-D2DD3522C56D}" srcId="{35CF484F-DD7D-48DB-91C6-F62F7526A098}" destId="{2A793BC8-578A-4D1C-9D53-08F81736FE49}" srcOrd="0" destOrd="0" parTransId="{DB5AC126-42AF-4B35-8773-629884B16578}" sibTransId="{2EBB0AF0-1F5B-4897-B360-A674D8B45316}"/>
    <dgm:cxn modelId="{383FA359-DE4E-144E-B4A1-3AEE561A58F7}" type="presOf" srcId="{FCB200BF-F1A8-4C24-8D3B-0D5E8A78B092}" destId="{07360426-0FC1-DD4F-94EE-77D4D26AEF79}" srcOrd="0" destOrd="0" presId="urn:microsoft.com/office/officeart/2005/8/layout/vList2"/>
    <dgm:cxn modelId="{5AA8B57C-3673-47F0-91F3-BF2DB7678190}" srcId="{35CF484F-DD7D-48DB-91C6-F62F7526A098}" destId="{D918E11C-101B-4F27-8A45-6FC225437913}" srcOrd="1" destOrd="0" parTransId="{E4C1AD71-C43A-409C-996F-40B89789BB8D}" sibTransId="{2FE78DE2-82EA-4993-B034-CADEB62CD7D2}"/>
    <dgm:cxn modelId="{0D486C82-D2DD-4745-AD52-7A816D57E7CA}" type="presOf" srcId="{2A793BC8-578A-4D1C-9D53-08F81736FE49}" destId="{7AC57C58-EA8C-2A41-8413-080EAF710DA6}" srcOrd="0" destOrd="0" presId="urn:microsoft.com/office/officeart/2005/8/layout/vList2"/>
    <dgm:cxn modelId="{3512C492-DB41-43E2-BE10-FEDB783F4BA0}" srcId="{35CF484F-DD7D-48DB-91C6-F62F7526A098}" destId="{1806F472-ABA9-48BA-8A6E-5C25E05AE15C}" srcOrd="3" destOrd="0" parTransId="{E8A32B81-5E36-4391-8658-FDF3B40C1E03}" sibTransId="{B05835C2-A0ED-43AC-9A24-12B039FB38FB}"/>
    <dgm:cxn modelId="{D61860DC-3CDF-4DA7-9263-4E943E988205}" srcId="{35CF484F-DD7D-48DB-91C6-F62F7526A098}" destId="{B87FF28A-D90D-4DFB-B8AE-400A98875BD1}" srcOrd="4" destOrd="0" parTransId="{6F9214DC-A03E-43D1-B535-4FE8A79B3D9A}" sibTransId="{C699297E-3FAF-4F35-9B7C-17CDC4DEF299}"/>
    <dgm:cxn modelId="{2859E760-15D4-334F-B571-F2D5474ED32A}" type="presParOf" srcId="{AFD7A574-54D0-B543-987F-54F29AA4E8B9}" destId="{7AC57C58-EA8C-2A41-8413-080EAF710DA6}" srcOrd="0" destOrd="0" presId="urn:microsoft.com/office/officeart/2005/8/layout/vList2"/>
    <dgm:cxn modelId="{BEE58B1C-7B1E-0F49-80AD-F2C4F17F0C7D}" type="presParOf" srcId="{AFD7A574-54D0-B543-987F-54F29AA4E8B9}" destId="{22DBDB06-1560-2145-9BA2-8F540A122685}" srcOrd="1" destOrd="0" presId="urn:microsoft.com/office/officeart/2005/8/layout/vList2"/>
    <dgm:cxn modelId="{C753A5B5-5FBA-F44E-A42A-6B2796065777}" type="presParOf" srcId="{AFD7A574-54D0-B543-987F-54F29AA4E8B9}" destId="{FBD4AF1E-5EA5-9344-B74F-A75C83EB1E01}" srcOrd="2" destOrd="0" presId="urn:microsoft.com/office/officeart/2005/8/layout/vList2"/>
    <dgm:cxn modelId="{DDCF9A09-6678-C143-8052-996EBB1CE42C}" type="presParOf" srcId="{AFD7A574-54D0-B543-987F-54F29AA4E8B9}" destId="{F8CB4830-1AC0-C249-B53D-6E846DFEA133}" srcOrd="3" destOrd="0" presId="urn:microsoft.com/office/officeart/2005/8/layout/vList2"/>
    <dgm:cxn modelId="{1B67671D-A205-D049-BA9C-7F0DB23696EC}" type="presParOf" srcId="{AFD7A574-54D0-B543-987F-54F29AA4E8B9}" destId="{07360426-0FC1-DD4F-94EE-77D4D26AEF79}" srcOrd="4" destOrd="0" presId="urn:microsoft.com/office/officeart/2005/8/layout/vList2"/>
    <dgm:cxn modelId="{DE1EC455-76CB-564F-B2D1-5F2524DCE732}" type="presParOf" srcId="{AFD7A574-54D0-B543-987F-54F29AA4E8B9}" destId="{C94E12F7-65C7-254E-8861-04C292345BAE}" srcOrd="5" destOrd="0" presId="urn:microsoft.com/office/officeart/2005/8/layout/vList2"/>
    <dgm:cxn modelId="{587AB16C-2F7F-BF49-9A20-A5E9E22E1D51}" type="presParOf" srcId="{AFD7A574-54D0-B543-987F-54F29AA4E8B9}" destId="{4D499FBA-7A52-0A43-9B46-D8F60C4F864E}" srcOrd="6" destOrd="0" presId="urn:microsoft.com/office/officeart/2005/8/layout/vList2"/>
    <dgm:cxn modelId="{53254EA3-D9CB-4A45-B520-2377313B94E7}" type="presParOf" srcId="{AFD7A574-54D0-B543-987F-54F29AA4E8B9}" destId="{EFE1086B-DC0B-2A45-BC1B-2ED33CB66171}" srcOrd="7" destOrd="0" presId="urn:microsoft.com/office/officeart/2005/8/layout/vList2"/>
    <dgm:cxn modelId="{E40AD75B-FDE0-8443-BF93-86E8BC6E27E6}" type="presParOf" srcId="{AFD7A574-54D0-B543-987F-54F29AA4E8B9}" destId="{F864E7CE-29DF-FC4B-A7E4-F1B80BB7951B}"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DAA4F6B-BA96-4C08-A0F7-33E598F65A57}" type="doc">
      <dgm:prSet loTypeId="urn:microsoft.com/office/officeart/2005/8/layout/vList2" loCatId="list" qsTypeId="urn:microsoft.com/office/officeart/2005/8/quickstyle/simple4" qsCatId="simple" csTypeId="urn:microsoft.com/office/officeart/2005/8/colors/accent4_2" csCatId="accent4" phldr="1"/>
      <dgm:spPr/>
      <dgm:t>
        <a:bodyPr/>
        <a:lstStyle/>
        <a:p>
          <a:endParaRPr lang="en-US"/>
        </a:p>
      </dgm:t>
    </dgm:pt>
    <dgm:pt modelId="{AAF19379-C566-4A8A-87F0-4131F66431BB}">
      <dgm:prSet custT="1"/>
      <dgm:spPr/>
      <dgm:t>
        <a:bodyPr/>
        <a:lstStyle/>
        <a:p>
          <a:pPr>
            <a:lnSpc>
              <a:spcPct val="100000"/>
            </a:lnSpc>
          </a:pPr>
          <a:r>
            <a:rPr lang="en-US" sz="1400" dirty="0">
              <a:solidFill>
                <a:schemeClr val="accent5">
                  <a:lumMod val="75000"/>
                </a:schemeClr>
              </a:solidFill>
            </a:rPr>
            <a:t>Autoregressive Language Models (e.g., GPT): Autoregressive models generate text by predicting the next word in a sequence given the previous words. They are trained to maximize the likelihood of each word in the training dataset, given its context. </a:t>
          </a:r>
        </a:p>
      </dgm:t>
    </dgm:pt>
    <dgm:pt modelId="{117F0EE3-3530-4552-ACA9-3CD854D1FC2A}" type="parTrans" cxnId="{314AA760-2EDB-422F-8FD7-B47885B8F3AB}">
      <dgm:prSet/>
      <dgm:spPr/>
      <dgm:t>
        <a:bodyPr/>
        <a:lstStyle/>
        <a:p>
          <a:endParaRPr lang="en-US" sz="2000"/>
        </a:p>
      </dgm:t>
    </dgm:pt>
    <dgm:pt modelId="{10C67F4E-7086-4E27-9CA6-124F3B99A07F}" type="sibTrans" cxnId="{314AA760-2EDB-422F-8FD7-B47885B8F3AB}">
      <dgm:prSet/>
      <dgm:spPr/>
      <dgm:t>
        <a:bodyPr/>
        <a:lstStyle/>
        <a:p>
          <a:endParaRPr lang="en-US"/>
        </a:p>
      </dgm:t>
    </dgm:pt>
    <dgm:pt modelId="{75C08DE2-25EF-4824-8003-02574B197391}">
      <dgm:prSet custT="1"/>
      <dgm:spPr/>
      <dgm:t>
        <a:bodyPr/>
        <a:lstStyle/>
        <a:p>
          <a:pPr>
            <a:lnSpc>
              <a:spcPct val="100000"/>
            </a:lnSpc>
          </a:pPr>
          <a:r>
            <a:rPr lang="en-US" sz="1400" dirty="0">
              <a:solidFill>
                <a:schemeClr val="accent5">
                  <a:lumMod val="75000"/>
                </a:schemeClr>
              </a:solidFill>
            </a:rPr>
            <a:t>Autoencoding Language Models (e.g., BERT): Autoencoding models, on the other hand, learn to generate a fixed-size vector representation (also called embeddings) of input text by reconstructing the original input from a masked or corrupted version of it. They are trained to predict missing or masked words in the input text by leveraging the surrounding context. </a:t>
          </a:r>
        </a:p>
      </dgm:t>
    </dgm:pt>
    <dgm:pt modelId="{B9A3DEC5-1D73-4EFE-972B-4A2C5765AE0A}" type="parTrans" cxnId="{27C59EF0-3896-4232-AD74-421AA96867B5}">
      <dgm:prSet/>
      <dgm:spPr/>
      <dgm:t>
        <a:bodyPr/>
        <a:lstStyle/>
        <a:p>
          <a:endParaRPr lang="en-US" sz="2000"/>
        </a:p>
      </dgm:t>
    </dgm:pt>
    <dgm:pt modelId="{EDF3A2C7-9722-4A0F-819E-810D85B2DFBC}" type="sibTrans" cxnId="{27C59EF0-3896-4232-AD74-421AA96867B5}">
      <dgm:prSet/>
      <dgm:spPr/>
      <dgm:t>
        <a:bodyPr/>
        <a:lstStyle/>
        <a:p>
          <a:endParaRPr lang="en-US"/>
        </a:p>
      </dgm:t>
    </dgm:pt>
    <dgm:pt modelId="{857252BF-1721-4E78-8C65-C74866CAD490}">
      <dgm:prSet custT="1"/>
      <dgm:spPr/>
      <dgm:t>
        <a:bodyPr/>
        <a:lstStyle/>
        <a:p>
          <a:pPr>
            <a:lnSpc>
              <a:spcPct val="100000"/>
            </a:lnSpc>
          </a:pPr>
          <a:r>
            <a:rPr lang="en-US" sz="1400" dirty="0">
              <a:solidFill>
                <a:schemeClr val="accent5">
                  <a:lumMod val="75000"/>
                </a:schemeClr>
              </a:solidFill>
            </a:rPr>
            <a:t>Combination of autoencoding and autoregressive such as Text-to-Text Transfer Transformer.</a:t>
          </a:r>
        </a:p>
      </dgm:t>
    </dgm:pt>
    <dgm:pt modelId="{A58DE0FF-9DE7-4CA5-AB76-FF7DA04D120E}" type="parTrans" cxnId="{34E02865-326E-48AC-B964-335F00D8C9E4}">
      <dgm:prSet/>
      <dgm:spPr/>
      <dgm:t>
        <a:bodyPr/>
        <a:lstStyle/>
        <a:p>
          <a:endParaRPr lang="en-US" sz="2000"/>
        </a:p>
      </dgm:t>
    </dgm:pt>
    <dgm:pt modelId="{CD2C0592-9B9C-46CD-A8E2-5AB52BAB21F9}" type="sibTrans" cxnId="{34E02865-326E-48AC-B964-335F00D8C9E4}">
      <dgm:prSet/>
      <dgm:spPr/>
      <dgm:t>
        <a:bodyPr/>
        <a:lstStyle/>
        <a:p>
          <a:endParaRPr lang="en-US"/>
        </a:p>
      </dgm:t>
    </dgm:pt>
    <dgm:pt modelId="{ECF93AED-A908-9E49-B102-25E76ECD6CAF}" type="pres">
      <dgm:prSet presAssocID="{BDAA4F6B-BA96-4C08-A0F7-33E598F65A57}" presName="linear" presStyleCnt="0">
        <dgm:presLayoutVars>
          <dgm:animLvl val="lvl"/>
          <dgm:resizeHandles val="exact"/>
        </dgm:presLayoutVars>
      </dgm:prSet>
      <dgm:spPr/>
    </dgm:pt>
    <dgm:pt modelId="{8050325B-A218-7442-BBD8-279F2162E893}" type="pres">
      <dgm:prSet presAssocID="{AAF19379-C566-4A8A-87F0-4131F66431BB}" presName="parentText" presStyleLbl="node1" presStyleIdx="0" presStyleCnt="3">
        <dgm:presLayoutVars>
          <dgm:chMax val="0"/>
          <dgm:bulletEnabled val="1"/>
        </dgm:presLayoutVars>
      </dgm:prSet>
      <dgm:spPr/>
    </dgm:pt>
    <dgm:pt modelId="{030161E9-943B-5749-B839-AE6869D3E733}" type="pres">
      <dgm:prSet presAssocID="{10C67F4E-7086-4E27-9CA6-124F3B99A07F}" presName="spacer" presStyleCnt="0"/>
      <dgm:spPr/>
    </dgm:pt>
    <dgm:pt modelId="{B668083A-C6D5-834B-98BF-A311C23081FC}" type="pres">
      <dgm:prSet presAssocID="{75C08DE2-25EF-4824-8003-02574B197391}" presName="parentText" presStyleLbl="node1" presStyleIdx="1" presStyleCnt="3">
        <dgm:presLayoutVars>
          <dgm:chMax val="0"/>
          <dgm:bulletEnabled val="1"/>
        </dgm:presLayoutVars>
      </dgm:prSet>
      <dgm:spPr/>
    </dgm:pt>
    <dgm:pt modelId="{701CC45F-6122-4347-8428-6EB944E95828}" type="pres">
      <dgm:prSet presAssocID="{EDF3A2C7-9722-4A0F-819E-810D85B2DFBC}" presName="spacer" presStyleCnt="0"/>
      <dgm:spPr/>
    </dgm:pt>
    <dgm:pt modelId="{1CDCD09B-9BF8-D44D-8135-603ED38B1230}" type="pres">
      <dgm:prSet presAssocID="{857252BF-1721-4E78-8C65-C74866CAD490}" presName="parentText" presStyleLbl="node1" presStyleIdx="2" presStyleCnt="3" custScaleY="52188">
        <dgm:presLayoutVars>
          <dgm:chMax val="0"/>
          <dgm:bulletEnabled val="1"/>
        </dgm:presLayoutVars>
      </dgm:prSet>
      <dgm:spPr/>
    </dgm:pt>
  </dgm:ptLst>
  <dgm:cxnLst>
    <dgm:cxn modelId="{314AA760-2EDB-422F-8FD7-B47885B8F3AB}" srcId="{BDAA4F6B-BA96-4C08-A0F7-33E598F65A57}" destId="{AAF19379-C566-4A8A-87F0-4131F66431BB}" srcOrd="0" destOrd="0" parTransId="{117F0EE3-3530-4552-ACA9-3CD854D1FC2A}" sibTransId="{10C67F4E-7086-4E27-9CA6-124F3B99A07F}"/>
    <dgm:cxn modelId="{34E02865-326E-48AC-B964-335F00D8C9E4}" srcId="{BDAA4F6B-BA96-4C08-A0F7-33E598F65A57}" destId="{857252BF-1721-4E78-8C65-C74866CAD490}" srcOrd="2" destOrd="0" parTransId="{A58DE0FF-9DE7-4CA5-AB76-FF7DA04D120E}" sibTransId="{CD2C0592-9B9C-46CD-A8E2-5AB52BAB21F9}"/>
    <dgm:cxn modelId="{F97E74B2-2139-2E48-BD13-EF637DFD0D6C}" type="presOf" srcId="{75C08DE2-25EF-4824-8003-02574B197391}" destId="{B668083A-C6D5-834B-98BF-A311C23081FC}" srcOrd="0" destOrd="0" presId="urn:microsoft.com/office/officeart/2005/8/layout/vList2"/>
    <dgm:cxn modelId="{3B5F8EB2-F6B3-B94B-BD85-62FFC5896C88}" type="presOf" srcId="{AAF19379-C566-4A8A-87F0-4131F66431BB}" destId="{8050325B-A218-7442-BBD8-279F2162E893}" srcOrd="0" destOrd="0" presId="urn:microsoft.com/office/officeart/2005/8/layout/vList2"/>
    <dgm:cxn modelId="{57DC0BD4-9EBD-2D4A-9001-A6EEB51F2E50}" type="presOf" srcId="{857252BF-1721-4E78-8C65-C74866CAD490}" destId="{1CDCD09B-9BF8-D44D-8135-603ED38B1230}" srcOrd="0" destOrd="0" presId="urn:microsoft.com/office/officeart/2005/8/layout/vList2"/>
    <dgm:cxn modelId="{27C59EF0-3896-4232-AD74-421AA96867B5}" srcId="{BDAA4F6B-BA96-4C08-A0F7-33E598F65A57}" destId="{75C08DE2-25EF-4824-8003-02574B197391}" srcOrd="1" destOrd="0" parTransId="{B9A3DEC5-1D73-4EFE-972B-4A2C5765AE0A}" sibTransId="{EDF3A2C7-9722-4A0F-819E-810D85B2DFBC}"/>
    <dgm:cxn modelId="{102967FF-D09E-9C47-AEB4-E78F0C272012}" type="presOf" srcId="{BDAA4F6B-BA96-4C08-A0F7-33E598F65A57}" destId="{ECF93AED-A908-9E49-B102-25E76ECD6CAF}" srcOrd="0" destOrd="0" presId="urn:microsoft.com/office/officeart/2005/8/layout/vList2"/>
    <dgm:cxn modelId="{533076FA-1F1A-6D47-8243-83A2798281BA}" type="presParOf" srcId="{ECF93AED-A908-9E49-B102-25E76ECD6CAF}" destId="{8050325B-A218-7442-BBD8-279F2162E893}" srcOrd="0" destOrd="0" presId="urn:microsoft.com/office/officeart/2005/8/layout/vList2"/>
    <dgm:cxn modelId="{9FFA737E-6501-6843-A5C1-97D1DCAC2D1E}" type="presParOf" srcId="{ECF93AED-A908-9E49-B102-25E76ECD6CAF}" destId="{030161E9-943B-5749-B839-AE6869D3E733}" srcOrd="1" destOrd="0" presId="urn:microsoft.com/office/officeart/2005/8/layout/vList2"/>
    <dgm:cxn modelId="{B36F8720-3CFD-A347-B4D6-3FAA4A77A7A8}" type="presParOf" srcId="{ECF93AED-A908-9E49-B102-25E76ECD6CAF}" destId="{B668083A-C6D5-834B-98BF-A311C23081FC}" srcOrd="2" destOrd="0" presId="urn:microsoft.com/office/officeart/2005/8/layout/vList2"/>
    <dgm:cxn modelId="{798D32C4-A065-404C-9779-FBED6730AFA5}" type="presParOf" srcId="{ECF93AED-A908-9E49-B102-25E76ECD6CAF}" destId="{701CC45F-6122-4347-8428-6EB944E95828}" srcOrd="3" destOrd="0" presId="urn:microsoft.com/office/officeart/2005/8/layout/vList2"/>
    <dgm:cxn modelId="{CE922834-999A-904C-931B-3A001AC10FA8}" type="presParOf" srcId="{ECF93AED-A908-9E49-B102-25E76ECD6CAF}" destId="{1CDCD09B-9BF8-D44D-8135-603ED38B1230}" srcOrd="4"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7DC599-3A05-4BA8-8C8A-8B7506506E32}">
      <dsp:nvSpPr>
        <dsp:cNvPr id="0" name=""/>
        <dsp:cNvSpPr/>
      </dsp:nvSpPr>
      <dsp:spPr>
        <a:xfrm>
          <a:off x="20996" y="197932"/>
          <a:ext cx="1323913" cy="132391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2B16D6-D965-447B-BDD9-5B8C24FC59D8}">
      <dsp:nvSpPr>
        <dsp:cNvPr id="0" name=""/>
        <dsp:cNvSpPr/>
      </dsp:nvSpPr>
      <dsp:spPr>
        <a:xfrm>
          <a:off x="299018" y="475954"/>
          <a:ext cx="767869" cy="7678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BCE146-2C0C-471F-8531-BF6D9110C279}">
      <dsp:nvSpPr>
        <dsp:cNvPr id="0" name=""/>
        <dsp:cNvSpPr/>
      </dsp:nvSpPr>
      <dsp:spPr>
        <a:xfrm>
          <a:off x="1415121" y="119576"/>
          <a:ext cx="3547621" cy="1480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t>Statistical Language Models (SLMs): </a:t>
          </a:r>
          <a:r>
            <a:rPr lang="en-US" sz="1800" kern="1200" dirty="0"/>
            <a:t>Initial stage used n-grams to estimate the next word's likelihood based on past word sequences and their frequency.</a:t>
          </a:r>
        </a:p>
      </dsp:txBody>
      <dsp:txXfrm>
        <a:off x="1415121" y="119576"/>
        <a:ext cx="3547621" cy="1480625"/>
      </dsp:txXfrm>
    </dsp:sp>
    <dsp:sp modelId="{3CBF9F8A-D1D3-4503-BE2C-B6C9B563011A}">
      <dsp:nvSpPr>
        <dsp:cNvPr id="0" name=""/>
        <dsp:cNvSpPr/>
      </dsp:nvSpPr>
      <dsp:spPr>
        <a:xfrm>
          <a:off x="5506492" y="197932"/>
          <a:ext cx="1323913" cy="132391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9E37C0-FA21-4FA3-A79C-C3827C6B6B81}">
      <dsp:nvSpPr>
        <dsp:cNvPr id="0" name=""/>
        <dsp:cNvSpPr/>
      </dsp:nvSpPr>
      <dsp:spPr>
        <a:xfrm>
          <a:off x="5784514" y="475954"/>
          <a:ext cx="767869" cy="7678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BE0058-3989-4D7C-A1BE-AA547D0C4224}">
      <dsp:nvSpPr>
        <dsp:cNvPr id="0" name=""/>
        <dsp:cNvSpPr/>
      </dsp:nvSpPr>
      <dsp:spPr>
        <a:xfrm>
          <a:off x="6991413" y="0"/>
          <a:ext cx="3366030" cy="1579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t>Neural Language Models (NLMs): </a:t>
          </a:r>
          <a:r>
            <a:rPr lang="en-US" sz="1800" kern="1200" dirty="0"/>
            <a:t>Second stage introduced neural networks like LSTM and GRU to predict next word probabilities using contextual information.</a:t>
          </a:r>
        </a:p>
      </dsp:txBody>
      <dsp:txXfrm>
        <a:off x="6991413" y="0"/>
        <a:ext cx="3366030" cy="1579561"/>
      </dsp:txXfrm>
    </dsp:sp>
    <dsp:sp modelId="{517730D5-9E7E-4674-B654-958D1FFBD2AF}">
      <dsp:nvSpPr>
        <dsp:cNvPr id="0" name=""/>
        <dsp:cNvSpPr/>
      </dsp:nvSpPr>
      <dsp:spPr>
        <a:xfrm>
          <a:off x="20996" y="2273076"/>
          <a:ext cx="1323913" cy="132391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A7F54-9DC3-48B3-913B-9DF477CEE385}">
      <dsp:nvSpPr>
        <dsp:cNvPr id="0" name=""/>
        <dsp:cNvSpPr/>
      </dsp:nvSpPr>
      <dsp:spPr>
        <a:xfrm>
          <a:off x="299018" y="2551098"/>
          <a:ext cx="767869" cy="7678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64775C-365E-4A69-8EF6-21CCCCCE99EC}">
      <dsp:nvSpPr>
        <dsp:cNvPr id="0" name=""/>
        <dsp:cNvSpPr/>
      </dsp:nvSpPr>
      <dsp:spPr>
        <a:xfrm>
          <a:off x="1415059" y="2063236"/>
          <a:ext cx="3547745" cy="1323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t>Contextualized Word Embeddings (PLMs): </a:t>
          </a:r>
          <a:r>
            <a:rPr lang="en-US" sz="1800" kern="1200" dirty="0"/>
            <a:t>Third stage saw the emergence of Pre-trained Language Models (PLMs) like </a:t>
          </a:r>
          <a:r>
            <a:rPr lang="en-US" sz="1800" kern="1200" dirty="0" err="1"/>
            <a:t>ELMo</a:t>
          </a:r>
          <a:r>
            <a:rPr lang="en-US" sz="1800" kern="1200" dirty="0"/>
            <a:t> and BERT, using neural networks to generate context-rich word vectors for better word meaning capture.</a:t>
          </a:r>
        </a:p>
      </dsp:txBody>
      <dsp:txXfrm>
        <a:off x="1415059" y="2063236"/>
        <a:ext cx="3547745" cy="1323913"/>
      </dsp:txXfrm>
    </dsp:sp>
    <dsp:sp modelId="{C41DCBA9-2577-491E-B5B8-3706575B508F}">
      <dsp:nvSpPr>
        <dsp:cNvPr id="0" name=""/>
        <dsp:cNvSpPr/>
      </dsp:nvSpPr>
      <dsp:spPr>
        <a:xfrm>
          <a:off x="5506555" y="2273076"/>
          <a:ext cx="1323913" cy="132391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C605B5-FE0C-408D-B868-EF54367DFAC1}">
      <dsp:nvSpPr>
        <dsp:cNvPr id="0" name=""/>
        <dsp:cNvSpPr/>
      </dsp:nvSpPr>
      <dsp:spPr>
        <a:xfrm>
          <a:off x="5784577" y="2551098"/>
          <a:ext cx="767869" cy="7678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A64928-1FFB-4C04-9671-F0416D4B8F1B}">
      <dsp:nvSpPr>
        <dsp:cNvPr id="0" name=""/>
        <dsp:cNvSpPr/>
      </dsp:nvSpPr>
      <dsp:spPr>
        <a:xfrm>
          <a:off x="7114164" y="2273076"/>
          <a:ext cx="3120653" cy="1323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t>Large Language Models (LLMs): </a:t>
          </a:r>
          <a:r>
            <a:rPr lang="en-US" sz="1800" kern="1200" dirty="0"/>
            <a:t>Final stage showcased models like GPT-3 and GPT-4, extensively trained on vast text data to excel in diverse language tasks and fine-tuning for specific applications.</a:t>
          </a:r>
        </a:p>
      </dsp:txBody>
      <dsp:txXfrm>
        <a:off x="7114164" y="2273076"/>
        <a:ext cx="3120653" cy="13239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FFEB1B-E48C-014F-BC38-77D1B6884279}">
      <dsp:nvSpPr>
        <dsp:cNvPr id="0" name=""/>
        <dsp:cNvSpPr/>
      </dsp:nvSpPr>
      <dsp:spPr>
        <a:xfrm>
          <a:off x="3040792" y="870618"/>
          <a:ext cx="667342" cy="91440"/>
        </a:xfrm>
        <a:custGeom>
          <a:avLst/>
          <a:gdLst/>
          <a:ahLst/>
          <a:cxnLst/>
          <a:rect l="0" t="0" r="0" b="0"/>
          <a:pathLst>
            <a:path>
              <a:moveTo>
                <a:pt x="0" y="45720"/>
              </a:moveTo>
              <a:lnTo>
                <a:pt x="667342"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912848"/>
        <a:ext cx="34897" cy="6979"/>
      </dsp:txXfrm>
    </dsp:sp>
    <dsp:sp modelId="{50429A86-A083-3D42-9C64-8EB1AA3D681B}">
      <dsp:nvSpPr>
        <dsp:cNvPr id="0" name=""/>
        <dsp:cNvSpPr/>
      </dsp:nvSpPr>
      <dsp:spPr>
        <a:xfrm>
          <a:off x="8061" y="5979"/>
          <a:ext cx="3034531" cy="18207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666750">
            <a:lnSpc>
              <a:spcPct val="90000"/>
            </a:lnSpc>
            <a:spcBef>
              <a:spcPct val="0"/>
            </a:spcBef>
            <a:spcAft>
              <a:spcPct val="35000"/>
            </a:spcAft>
            <a:buNone/>
          </a:pPr>
          <a:r>
            <a:rPr lang="en-US" sz="1500" kern="1200"/>
            <a:t>Input Encoding: GPT model takes token sequences as input, converting each into a high-dimensional vector using an embedding layer.</a:t>
          </a:r>
        </a:p>
      </dsp:txBody>
      <dsp:txXfrm>
        <a:off x="8061" y="5979"/>
        <a:ext cx="3034531" cy="1820718"/>
      </dsp:txXfrm>
    </dsp:sp>
    <dsp:sp modelId="{5A613BF4-CA8A-9D49-AEF8-407897FF082F}">
      <dsp:nvSpPr>
        <dsp:cNvPr id="0" name=""/>
        <dsp:cNvSpPr/>
      </dsp:nvSpPr>
      <dsp:spPr>
        <a:xfrm>
          <a:off x="6773265" y="870618"/>
          <a:ext cx="667342" cy="91440"/>
        </a:xfrm>
        <a:custGeom>
          <a:avLst/>
          <a:gdLst/>
          <a:ahLst/>
          <a:cxnLst/>
          <a:rect l="0" t="0" r="0" b="0"/>
          <a:pathLst>
            <a:path>
              <a:moveTo>
                <a:pt x="0" y="45720"/>
              </a:moveTo>
              <a:lnTo>
                <a:pt x="667342" y="45720"/>
              </a:lnTo>
            </a:path>
          </a:pathLst>
        </a:custGeom>
        <a:noFill/>
        <a:ln w="6350" cap="flat" cmpd="sng" algn="ctr">
          <a:solidFill>
            <a:schemeClr val="accent2">
              <a:hueOff val="-363841"/>
              <a:satOff val="-20982"/>
              <a:lumOff val="215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912848"/>
        <a:ext cx="34897" cy="6979"/>
      </dsp:txXfrm>
    </dsp:sp>
    <dsp:sp modelId="{98E59DCB-568E-E540-81D8-2039C3B3D38A}">
      <dsp:nvSpPr>
        <dsp:cNvPr id="0" name=""/>
        <dsp:cNvSpPr/>
      </dsp:nvSpPr>
      <dsp:spPr>
        <a:xfrm>
          <a:off x="3740534" y="5979"/>
          <a:ext cx="3034531" cy="1820718"/>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666750">
            <a:lnSpc>
              <a:spcPct val="90000"/>
            </a:lnSpc>
            <a:spcBef>
              <a:spcPct val="0"/>
            </a:spcBef>
            <a:spcAft>
              <a:spcPct val="35000"/>
            </a:spcAft>
            <a:buNone/>
          </a:pPr>
          <a:r>
            <a:rPr lang="en-US" sz="1500" kern="1200"/>
            <a:t>Transformer Encoder: Multiple layers of transformer encoders compose the GPT model. Each layer contains self-attention for capturing word dependencies and feed-forward networks to process representations.</a:t>
          </a:r>
        </a:p>
      </dsp:txBody>
      <dsp:txXfrm>
        <a:off x="3740534" y="5979"/>
        <a:ext cx="3034531" cy="1820718"/>
      </dsp:txXfrm>
    </dsp:sp>
    <dsp:sp modelId="{5C49E51B-F8AE-4646-816B-28197B147930}">
      <dsp:nvSpPr>
        <dsp:cNvPr id="0" name=""/>
        <dsp:cNvSpPr/>
      </dsp:nvSpPr>
      <dsp:spPr>
        <a:xfrm>
          <a:off x="1525326" y="1824897"/>
          <a:ext cx="7464946" cy="667342"/>
        </a:xfrm>
        <a:custGeom>
          <a:avLst/>
          <a:gdLst/>
          <a:ahLst/>
          <a:cxnLst/>
          <a:rect l="0" t="0" r="0" b="0"/>
          <a:pathLst>
            <a:path>
              <a:moveTo>
                <a:pt x="7464946" y="0"/>
              </a:moveTo>
              <a:lnTo>
                <a:pt x="7464946" y="350771"/>
              </a:lnTo>
              <a:lnTo>
                <a:pt x="0" y="350771"/>
              </a:lnTo>
              <a:lnTo>
                <a:pt x="0" y="667342"/>
              </a:lnTo>
            </a:path>
          </a:pathLst>
        </a:custGeom>
        <a:noFill/>
        <a:ln w="6350" cap="flat" cmpd="sng" algn="ctr">
          <a:solidFill>
            <a:schemeClr val="accent2">
              <a:hueOff val="-727682"/>
              <a:satOff val="-41964"/>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0362" y="2155079"/>
        <a:ext cx="374875" cy="6979"/>
      </dsp:txXfrm>
    </dsp:sp>
    <dsp:sp modelId="{332983D2-F024-8F4A-84B8-1B533168C007}">
      <dsp:nvSpPr>
        <dsp:cNvPr id="0" name=""/>
        <dsp:cNvSpPr/>
      </dsp:nvSpPr>
      <dsp:spPr>
        <a:xfrm>
          <a:off x="7473007" y="5979"/>
          <a:ext cx="3034531" cy="1820718"/>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666750">
            <a:lnSpc>
              <a:spcPct val="90000"/>
            </a:lnSpc>
            <a:spcBef>
              <a:spcPct val="0"/>
            </a:spcBef>
            <a:spcAft>
              <a:spcPct val="35000"/>
            </a:spcAft>
            <a:buNone/>
          </a:pPr>
          <a:r>
            <a:rPr lang="en-US" sz="1500" kern="1200"/>
            <a:t>Contextual Embeddings: Token representations are updated as they pass through encoder layers, incorporating context from surrounding tokens.</a:t>
          </a:r>
        </a:p>
      </dsp:txBody>
      <dsp:txXfrm>
        <a:off x="7473007" y="5979"/>
        <a:ext cx="3034531" cy="1820718"/>
      </dsp:txXfrm>
    </dsp:sp>
    <dsp:sp modelId="{76CBF56F-8FBC-984A-9757-4C34BBE4987A}">
      <dsp:nvSpPr>
        <dsp:cNvPr id="0" name=""/>
        <dsp:cNvSpPr/>
      </dsp:nvSpPr>
      <dsp:spPr>
        <a:xfrm>
          <a:off x="3040792" y="3389279"/>
          <a:ext cx="667342" cy="91440"/>
        </a:xfrm>
        <a:custGeom>
          <a:avLst/>
          <a:gdLst/>
          <a:ahLst/>
          <a:cxnLst/>
          <a:rect l="0" t="0" r="0" b="0"/>
          <a:pathLst>
            <a:path>
              <a:moveTo>
                <a:pt x="0" y="45720"/>
              </a:moveTo>
              <a:lnTo>
                <a:pt x="667342" y="45720"/>
              </a:lnTo>
            </a:path>
          </a:pathLst>
        </a:custGeom>
        <a:noFill/>
        <a:ln w="6350" cap="flat" cmpd="sng" algn="ctr">
          <a:solidFill>
            <a:schemeClr val="accent2">
              <a:hueOff val="-1091522"/>
              <a:satOff val="-62946"/>
              <a:lumOff val="6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3431509"/>
        <a:ext cx="34897" cy="6979"/>
      </dsp:txXfrm>
    </dsp:sp>
    <dsp:sp modelId="{1F7ADAA5-5137-B14C-9419-ECF4ADCCC46F}">
      <dsp:nvSpPr>
        <dsp:cNvPr id="0" name=""/>
        <dsp:cNvSpPr/>
      </dsp:nvSpPr>
      <dsp:spPr>
        <a:xfrm>
          <a:off x="8061" y="2524640"/>
          <a:ext cx="3034531" cy="1820718"/>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666750">
            <a:lnSpc>
              <a:spcPct val="90000"/>
            </a:lnSpc>
            <a:spcBef>
              <a:spcPct val="0"/>
            </a:spcBef>
            <a:spcAft>
              <a:spcPct val="35000"/>
            </a:spcAft>
            <a:buNone/>
          </a:pPr>
          <a:r>
            <a:rPr lang="en-US" sz="1500" kern="1200"/>
            <a:t>Decoding and Language Generation: After encoding, GPT generates text by predicting the next token's probability using softmax, considering context.</a:t>
          </a:r>
        </a:p>
      </dsp:txBody>
      <dsp:txXfrm>
        <a:off x="8061" y="2524640"/>
        <a:ext cx="3034531" cy="1820718"/>
      </dsp:txXfrm>
    </dsp:sp>
    <dsp:sp modelId="{968D96FB-B637-814B-B72C-4AF8CE9CE682}">
      <dsp:nvSpPr>
        <dsp:cNvPr id="0" name=""/>
        <dsp:cNvSpPr/>
      </dsp:nvSpPr>
      <dsp:spPr>
        <a:xfrm>
          <a:off x="6773265" y="3389279"/>
          <a:ext cx="667342" cy="91440"/>
        </a:xfrm>
        <a:custGeom>
          <a:avLst/>
          <a:gdLst/>
          <a:ahLst/>
          <a:cxnLst/>
          <a:rect l="0" t="0" r="0" b="0"/>
          <a:pathLst>
            <a:path>
              <a:moveTo>
                <a:pt x="0" y="45720"/>
              </a:moveTo>
              <a:lnTo>
                <a:pt x="667342"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3431509"/>
        <a:ext cx="34897" cy="6979"/>
      </dsp:txXfrm>
    </dsp:sp>
    <dsp:sp modelId="{0EBDD55C-3091-7B48-AFBB-29477D06EE46}">
      <dsp:nvSpPr>
        <dsp:cNvPr id="0" name=""/>
        <dsp:cNvSpPr/>
      </dsp:nvSpPr>
      <dsp:spPr>
        <a:xfrm>
          <a:off x="3740534" y="2524640"/>
          <a:ext cx="3034531" cy="1820718"/>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666750">
            <a:lnSpc>
              <a:spcPct val="90000"/>
            </a:lnSpc>
            <a:spcBef>
              <a:spcPct val="0"/>
            </a:spcBef>
            <a:spcAft>
              <a:spcPct val="35000"/>
            </a:spcAft>
            <a:buNone/>
          </a:pPr>
          <a:r>
            <a:rPr lang="en-US" sz="1500" kern="1200"/>
            <a:t>Training with Masked Language Modeling: GPT's pre-training involves Masked Language Modeling (MLM), masking tokens and training to predict them from context. This improves coherence and contextual understanding.</a:t>
          </a:r>
        </a:p>
      </dsp:txBody>
      <dsp:txXfrm>
        <a:off x="3740534" y="2524640"/>
        <a:ext cx="3034531" cy="1820718"/>
      </dsp:txXfrm>
    </dsp:sp>
    <dsp:sp modelId="{BB5FF416-9717-7044-B537-5C3ED30CB507}">
      <dsp:nvSpPr>
        <dsp:cNvPr id="0" name=""/>
        <dsp:cNvSpPr/>
      </dsp:nvSpPr>
      <dsp:spPr>
        <a:xfrm>
          <a:off x="7473007" y="2524640"/>
          <a:ext cx="3034531" cy="1820718"/>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666750">
            <a:lnSpc>
              <a:spcPct val="90000"/>
            </a:lnSpc>
            <a:spcBef>
              <a:spcPct val="0"/>
            </a:spcBef>
            <a:spcAft>
              <a:spcPct val="35000"/>
            </a:spcAft>
            <a:buNone/>
          </a:pPr>
          <a:r>
            <a:rPr lang="en-US" sz="1500" kern="1200"/>
            <a:t>Output Layer: The 6th layer signifies the model's output.</a:t>
          </a:r>
        </a:p>
      </dsp:txBody>
      <dsp:txXfrm>
        <a:off x="7473007" y="2524640"/>
        <a:ext cx="3034531" cy="18207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57C58-EA8C-2A41-8413-080EAF710DA6}">
      <dsp:nvSpPr>
        <dsp:cNvPr id="0" name=""/>
        <dsp:cNvSpPr/>
      </dsp:nvSpPr>
      <dsp:spPr>
        <a:xfrm>
          <a:off x="0" y="633303"/>
          <a:ext cx="7249823" cy="10342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en-US" sz="1700" kern="1200" dirty="0"/>
            <a:t>Tokenization: Converts text sequences into model-friendly units (tokens). LLMs employ </a:t>
          </a:r>
          <a:r>
            <a:rPr lang="en-US" sz="1700" kern="1200" dirty="0" err="1"/>
            <a:t>subword</a:t>
          </a:r>
          <a:r>
            <a:rPr lang="en-US" sz="1700" kern="1200" dirty="0"/>
            <a:t> algorithms like BPE or </a:t>
          </a:r>
          <a:r>
            <a:rPr lang="en-US" sz="1700" kern="1200" dirty="0" err="1"/>
            <a:t>WordPiece</a:t>
          </a:r>
          <a:r>
            <a:rPr lang="en-US" sz="1700" kern="1200" dirty="0"/>
            <a:t>, balancing vocabulary size and text representation.</a:t>
          </a:r>
        </a:p>
      </dsp:txBody>
      <dsp:txXfrm>
        <a:off x="50489" y="683792"/>
        <a:ext cx="7148845" cy="933301"/>
      </dsp:txXfrm>
    </dsp:sp>
    <dsp:sp modelId="{FBD4AF1E-5EA5-9344-B74F-A75C83EB1E01}">
      <dsp:nvSpPr>
        <dsp:cNvPr id="0" name=""/>
        <dsp:cNvSpPr/>
      </dsp:nvSpPr>
      <dsp:spPr>
        <a:xfrm>
          <a:off x="0" y="1716543"/>
          <a:ext cx="7249823" cy="103427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en-US" sz="1700" kern="1200" dirty="0"/>
            <a:t>Embedding: Creates continuous vector representations (embeddings) of tokens, capturing their meanings in a high-dimensional space. Learned during training, they capture complex relationships among words.</a:t>
          </a:r>
        </a:p>
      </dsp:txBody>
      <dsp:txXfrm>
        <a:off x="50489" y="1767032"/>
        <a:ext cx="7148845" cy="933301"/>
      </dsp:txXfrm>
    </dsp:sp>
    <dsp:sp modelId="{07360426-0FC1-DD4F-94EE-77D4D26AEF79}">
      <dsp:nvSpPr>
        <dsp:cNvPr id="0" name=""/>
        <dsp:cNvSpPr/>
      </dsp:nvSpPr>
      <dsp:spPr>
        <a:xfrm>
          <a:off x="0" y="2799783"/>
          <a:ext cx="7249823" cy="103427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en-US" sz="1700" kern="1200" dirty="0"/>
            <a:t>Attention: Utilizes mechanisms like self-attention in transformers to assign weights to tokens, highlighting vital information in a context. Enables focusing on relevant details and capturing language nuances.</a:t>
          </a:r>
        </a:p>
      </dsp:txBody>
      <dsp:txXfrm>
        <a:off x="50489" y="2850272"/>
        <a:ext cx="7148845" cy="933301"/>
      </dsp:txXfrm>
    </dsp:sp>
    <dsp:sp modelId="{4D499FBA-7A52-0A43-9B46-D8F60C4F864E}">
      <dsp:nvSpPr>
        <dsp:cNvPr id="0" name=""/>
        <dsp:cNvSpPr/>
      </dsp:nvSpPr>
      <dsp:spPr>
        <a:xfrm>
          <a:off x="0" y="3883023"/>
          <a:ext cx="7249823" cy="10342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en-US" sz="1700" kern="1200"/>
            <a:t>Pre-training: Involves training LLMs on extensive unsupervised data to learn language patterns and relationships. The model is then fine-tuned for specific tasks, reducing the need for large labeled datasets.</a:t>
          </a:r>
          <a:endParaRPr lang="en-US" sz="1700" kern="1200" dirty="0"/>
        </a:p>
      </dsp:txBody>
      <dsp:txXfrm>
        <a:off x="50489" y="3933512"/>
        <a:ext cx="7148845" cy="933301"/>
      </dsp:txXfrm>
    </dsp:sp>
    <dsp:sp modelId="{F864E7CE-29DF-FC4B-A7E4-F1B80BB7951B}">
      <dsp:nvSpPr>
        <dsp:cNvPr id="0" name=""/>
        <dsp:cNvSpPr/>
      </dsp:nvSpPr>
      <dsp:spPr>
        <a:xfrm>
          <a:off x="0" y="4966263"/>
          <a:ext cx="7249823" cy="103427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100000"/>
            </a:lnSpc>
            <a:spcBef>
              <a:spcPct val="0"/>
            </a:spcBef>
            <a:spcAft>
              <a:spcPct val="35000"/>
            </a:spcAft>
            <a:buNone/>
          </a:pPr>
          <a:r>
            <a:rPr lang="en-US" sz="1700" kern="1200"/>
            <a:t>Transfer Learning: Transfers knowledge from pretraining to new tasks by fine-tuning pretrained models on smaller datasets. Benefits from general language knowledge, reducing the requirement for extensive task-specific training.</a:t>
          </a:r>
        </a:p>
      </dsp:txBody>
      <dsp:txXfrm>
        <a:off x="50489" y="5016752"/>
        <a:ext cx="7148845" cy="9333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50325B-A218-7442-BBD8-279F2162E893}">
      <dsp:nvSpPr>
        <dsp:cNvPr id="0" name=""/>
        <dsp:cNvSpPr/>
      </dsp:nvSpPr>
      <dsp:spPr>
        <a:xfrm>
          <a:off x="0" y="28494"/>
          <a:ext cx="5058335" cy="157255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accent5">
                  <a:lumMod val="75000"/>
                </a:schemeClr>
              </a:solidFill>
            </a:rPr>
            <a:t>Autoregressive Language Models (e.g., GPT): Autoregressive models generate text by predicting the next word in a sequence given the previous words. They are trained to maximize the likelihood of each word in the training dataset, given its context. </a:t>
          </a:r>
        </a:p>
      </dsp:txBody>
      <dsp:txXfrm>
        <a:off x="76766" y="105260"/>
        <a:ext cx="4904803" cy="1419021"/>
      </dsp:txXfrm>
    </dsp:sp>
    <dsp:sp modelId="{B668083A-C6D5-834B-98BF-A311C23081FC}">
      <dsp:nvSpPr>
        <dsp:cNvPr id="0" name=""/>
        <dsp:cNvSpPr/>
      </dsp:nvSpPr>
      <dsp:spPr>
        <a:xfrm>
          <a:off x="0" y="1698967"/>
          <a:ext cx="5058335" cy="157255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accent5">
                  <a:lumMod val="75000"/>
                </a:schemeClr>
              </a:solidFill>
            </a:rPr>
            <a:t>Autoencoding Language Models (e.g., BERT): Autoencoding models, on the other hand, learn to generate a fixed-size vector representation (also called embeddings) of input text by reconstructing the original input from a masked or corrupted version of it. They are trained to predict missing or masked words in the input text by leveraging the surrounding context. </a:t>
          </a:r>
        </a:p>
      </dsp:txBody>
      <dsp:txXfrm>
        <a:off x="76766" y="1775733"/>
        <a:ext cx="4904803" cy="1419021"/>
      </dsp:txXfrm>
    </dsp:sp>
    <dsp:sp modelId="{1CDCD09B-9BF8-D44D-8135-603ED38B1230}">
      <dsp:nvSpPr>
        <dsp:cNvPr id="0" name=""/>
        <dsp:cNvSpPr/>
      </dsp:nvSpPr>
      <dsp:spPr>
        <a:xfrm>
          <a:off x="0" y="3369440"/>
          <a:ext cx="5058335" cy="820684"/>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accent5">
                  <a:lumMod val="75000"/>
                </a:schemeClr>
              </a:solidFill>
            </a:rPr>
            <a:t>Combination of autoencoding and autoregressive such as Text-to-Text Transfer Transformer.</a:t>
          </a:r>
        </a:p>
      </dsp:txBody>
      <dsp:txXfrm>
        <a:off x="40062" y="3409502"/>
        <a:ext cx="4978211" cy="74056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5E8BF-E18F-BE4C-A391-F542CC05D866}" type="datetimeFigureOut">
              <a:rPr lang="en-US" smtClean="0"/>
              <a:t>4/3/24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257B6-8D1D-5B4D-8DBD-F3A07D14DB5A}" type="slidenum">
              <a:rPr lang="en-US" smtClean="0"/>
              <a:t>‹#›</a:t>
            </a:fld>
            <a:endParaRPr lang="en-US"/>
          </a:p>
        </p:txBody>
      </p:sp>
    </p:spTree>
    <p:extLst>
      <p:ext uri="{BB962C8B-B14F-4D97-AF65-F5344CB8AC3E}">
        <p14:creationId xmlns:p14="http://schemas.microsoft.com/office/powerpoint/2010/main" val="3082296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Translation</a:t>
            </a:r>
          </a:p>
          <a:p>
            <a:r>
              <a:rPr lang="en-US" dirty="0"/>
              <a:t>Text Generation</a:t>
            </a:r>
          </a:p>
          <a:p>
            <a:r>
              <a:rPr lang="en-US" dirty="0"/>
              <a:t>Text Summarization</a:t>
            </a:r>
          </a:p>
          <a:p>
            <a:r>
              <a:rPr lang="en-US" dirty="0"/>
              <a:t>Q/A</a:t>
            </a:r>
          </a:p>
          <a:p>
            <a:r>
              <a:rPr lang="en-US" dirty="0"/>
              <a:t>Chatbot Conversation/response generation/</a:t>
            </a:r>
            <a:r>
              <a:rPr lang="en-US" b="0" i="0" dirty="0">
                <a:solidFill>
                  <a:srgbClr val="222222"/>
                </a:solidFill>
                <a:effectLst/>
                <a:latin typeface="Arial" panose="020B0604020202020204" pitchFamily="34" charset="0"/>
              </a:rPr>
              <a:t>Dialogue Systems</a:t>
            </a:r>
            <a:endParaRPr lang="en-US" dirty="0"/>
          </a:p>
          <a:p>
            <a:r>
              <a:rPr lang="en-US" dirty="0"/>
              <a:t>Sentiment Analysis</a:t>
            </a:r>
          </a:p>
        </p:txBody>
      </p:sp>
      <p:sp>
        <p:nvSpPr>
          <p:cNvPr id="4" name="Slide Number Placeholder 3"/>
          <p:cNvSpPr>
            <a:spLocks noGrp="1"/>
          </p:cNvSpPr>
          <p:nvPr>
            <p:ph type="sldNum" sz="quarter" idx="5"/>
          </p:nvPr>
        </p:nvSpPr>
        <p:spPr/>
        <p:txBody>
          <a:bodyPr/>
          <a:lstStyle/>
          <a:p>
            <a:fld id="{CD5257B6-8D1D-5B4D-8DBD-F3A07D14DB5A}" type="slidenum">
              <a:rPr lang="en-US" smtClean="0"/>
              <a:t>3</a:t>
            </a:fld>
            <a:endParaRPr lang="en-US"/>
          </a:p>
        </p:txBody>
      </p:sp>
    </p:spTree>
    <p:extLst>
      <p:ext uri="{BB962C8B-B14F-4D97-AF65-F5344CB8AC3E}">
        <p14:creationId xmlns:p14="http://schemas.microsoft.com/office/powerpoint/2010/main" val="3813677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1800"/>
              </a:spcBef>
              <a:spcAft>
                <a:spcPts val="1800"/>
              </a:spcAft>
              <a:buFont typeface="+mj-lt"/>
              <a:buAutoNum type="arabicPeriod"/>
            </a:pPr>
            <a:r>
              <a:rPr lang="en-US" sz="1800" dirty="0">
                <a:solidFill>
                  <a:srgbClr val="000000"/>
                </a:solidFill>
                <a:effectLst/>
                <a:latin typeface="Times New Roman" panose="02020603050405020304" pitchFamily="18" charset="0"/>
                <a:ea typeface="Times New Roman" panose="02020603050405020304" pitchFamily="18" charset="0"/>
              </a:rPr>
              <a:t>Data Collection: Gather text data from general and specialized sources.</a:t>
            </a:r>
            <a:br>
              <a:rPr lang="en-US" sz="1800" dirty="0">
                <a:solidFill>
                  <a:srgbClr val="000000"/>
                </a:solidFill>
                <a:effectLst/>
                <a:latin typeface="Times New Roman" panose="02020603050405020304" pitchFamily="18" charset="0"/>
                <a:ea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rPr>
              <a:t>Data Preprocessing: Cleanse and refine data, removing noise and redundancy.</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1800"/>
              </a:spcBef>
              <a:spcAft>
                <a:spcPts val="1800"/>
              </a:spcAft>
              <a:buFont typeface="+mj-lt"/>
              <a:buAutoNum type="arabicPeriod"/>
            </a:pPr>
            <a:r>
              <a:rPr lang="en-US" sz="1800" dirty="0">
                <a:solidFill>
                  <a:srgbClr val="000000"/>
                </a:solidFill>
                <a:effectLst/>
                <a:latin typeface="Times New Roman" panose="02020603050405020304" pitchFamily="18" charset="0"/>
                <a:ea typeface="Times New Roman" panose="02020603050405020304" pitchFamily="18" charset="0"/>
              </a:rPr>
              <a:t>Quality Filtering </a:t>
            </a:r>
            <a:r>
              <a:rPr lang="en-US" sz="1800" dirty="0">
                <a:solidFill>
                  <a:srgbClr val="000000"/>
                </a:solidFill>
                <a:effectLst/>
                <a:latin typeface="Times New Roman" panose="02020603050405020304" pitchFamily="18" charset="0"/>
                <a:ea typeface="Times New Roman" panose="02020603050405020304" pitchFamily="18" charset="0"/>
                <a:sym typeface="Wingdings" pitchFamily="2" charset="2"/>
              </a:rPr>
              <a:t></a:t>
            </a:r>
            <a:r>
              <a:rPr lang="en-US" sz="1800" dirty="0">
                <a:solidFill>
                  <a:srgbClr val="000000"/>
                </a:solidFill>
                <a:effectLst/>
                <a:latin typeface="Times New Roman" panose="02020603050405020304" pitchFamily="18" charset="0"/>
                <a:ea typeface="Times New Roman" panose="02020603050405020304" pitchFamily="18" charset="0"/>
              </a:rPr>
              <a:t>Data Quality Enhancement: Employ techniques like language, statistic, and keyword filtering to eliminate low-quality content.</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1800"/>
              </a:spcBef>
              <a:spcAft>
                <a:spcPts val="1800"/>
              </a:spcAft>
              <a:buFont typeface="+mj-lt"/>
              <a:buAutoNum type="arabicPeriod"/>
            </a:pPr>
            <a:r>
              <a:rPr lang="en-US" sz="1800" dirty="0">
                <a:solidFill>
                  <a:srgbClr val="000000"/>
                </a:solidFill>
                <a:effectLst/>
                <a:latin typeface="Times New Roman" panose="02020603050405020304" pitchFamily="18" charset="0"/>
                <a:ea typeface="Times New Roman" panose="02020603050405020304" pitchFamily="18" charset="0"/>
              </a:rPr>
              <a:t>Deduplication </a:t>
            </a:r>
            <a:r>
              <a:rPr lang="en-US" sz="1800" dirty="0">
                <a:solidFill>
                  <a:srgbClr val="000000"/>
                </a:solidFill>
                <a:effectLst/>
                <a:latin typeface="Times New Roman" panose="02020603050405020304" pitchFamily="18" charset="0"/>
                <a:ea typeface="Times New Roman" panose="02020603050405020304" pitchFamily="18" charset="0"/>
                <a:sym typeface="Wingdings" pitchFamily="2" charset="2"/>
              </a:rPr>
              <a:t></a:t>
            </a:r>
            <a:r>
              <a:rPr lang="en-US" sz="1800" dirty="0">
                <a:solidFill>
                  <a:srgbClr val="000000"/>
                </a:solidFill>
                <a:effectLst/>
                <a:latin typeface="Times New Roman" panose="02020603050405020304" pitchFamily="18" charset="0"/>
                <a:ea typeface="Times New Roman" panose="02020603050405020304" pitchFamily="18" charset="0"/>
              </a:rPr>
              <a:t>Duplicate Data Handling: Detect and remove duplicate content to enhance model diversity and stability.</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1800"/>
              </a:spcBef>
              <a:spcAft>
                <a:spcPts val="1800"/>
              </a:spcAft>
              <a:buFont typeface="+mj-lt"/>
              <a:buAutoNum type="arabicPeriod"/>
            </a:pPr>
            <a:r>
              <a:rPr lang="en-US" sz="1800" dirty="0">
                <a:solidFill>
                  <a:srgbClr val="000000"/>
                </a:solidFill>
                <a:effectLst/>
                <a:latin typeface="Times New Roman" panose="02020603050405020304" pitchFamily="18" charset="0"/>
                <a:ea typeface="Times New Roman" panose="02020603050405020304" pitchFamily="18" charset="0"/>
              </a:rPr>
              <a:t>Privacy Reduction </a:t>
            </a:r>
            <a:r>
              <a:rPr lang="en-US" sz="1800" dirty="0">
                <a:solidFill>
                  <a:srgbClr val="000000"/>
                </a:solidFill>
                <a:effectLst/>
                <a:latin typeface="Times New Roman" panose="02020603050405020304" pitchFamily="18" charset="0"/>
                <a:ea typeface="Times New Roman" panose="02020603050405020304" pitchFamily="18" charset="0"/>
                <a:sym typeface="Wingdings" pitchFamily="2" charset="2"/>
              </a:rPr>
              <a:t></a:t>
            </a:r>
            <a:r>
              <a:rPr lang="en-US" sz="1800" dirty="0">
                <a:solidFill>
                  <a:srgbClr val="000000"/>
                </a:solidFill>
                <a:effectLst/>
                <a:latin typeface="Times New Roman" panose="02020603050405020304" pitchFamily="18" charset="0"/>
                <a:ea typeface="Times New Roman" panose="02020603050405020304" pitchFamily="18" charset="0"/>
              </a:rPr>
              <a:t>Privacy Measures: Address privacy concerns by redacting personally identifiable information from web-based data.</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1800"/>
              </a:spcBef>
              <a:spcAft>
                <a:spcPts val="1800"/>
              </a:spcAft>
              <a:buFont typeface="+mj-lt"/>
              <a:buAutoNum type="arabicPeriod"/>
            </a:pPr>
            <a:r>
              <a:rPr lang="en-US" sz="1800" dirty="0">
                <a:solidFill>
                  <a:srgbClr val="000000"/>
                </a:solidFill>
                <a:effectLst/>
                <a:latin typeface="Times New Roman" panose="02020603050405020304" pitchFamily="18" charset="0"/>
                <a:ea typeface="Times New Roman" panose="02020603050405020304" pitchFamily="18" charset="0"/>
              </a:rPr>
              <a:t>Tokenization </a:t>
            </a:r>
            <a:r>
              <a:rPr lang="en-US" sz="1800" dirty="0">
                <a:solidFill>
                  <a:srgbClr val="000000"/>
                </a:solidFill>
                <a:effectLst/>
                <a:latin typeface="Times New Roman" panose="02020603050405020304" pitchFamily="18" charset="0"/>
                <a:ea typeface="Times New Roman" panose="02020603050405020304" pitchFamily="18" charset="0"/>
                <a:sym typeface="Wingdings" pitchFamily="2" charset="2"/>
              </a:rPr>
              <a:t></a:t>
            </a:r>
            <a:r>
              <a:rPr lang="en-US" sz="1800" dirty="0">
                <a:solidFill>
                  <a:srgbClr val="000000"/>
                </a:solidFill>
                <a:effectLst/>
                <a:latin typeface="Times New Roman" panose="02020603050405020304" pitchFamily="18" charset="0"/>
                <a:ea typeface="Times New Roman" panose="02020603050405020304" pitchFamily="18" charset="0"/>
              </a:rPr>
              <a:t>Text Segmentation: Divide raw text into tokens, which serve as input for language models.</a:t>
            </a:r>
            <a:endParaRPr lang="en-US" sz="1800" dirty="0">
              <a:effectLst/>
              <a:latin typeface="Times New Roman" panose="02020603050405020304" pitchFamily="18" charset="0"/>
              <a:ea typeface="Times New Roman" panose="02020603050405020304" pitchFamily="18" charset="0"/>
            </a:endParaRPr>
          </a:p>
          <a:p>
            <a:pPr marL="342900" marR="0" lvl="0" indent="-342900">
              <a:spcBef>
                <a:spcPts val="1800"/>
              </a:spcBef>
              <a:spcAft>
                <a:spcPts val="1800"/>
              </a:spcAft>
              <a:buFont typeface="+mj-lt"/>
              <a:buAutoNum type="arabicPeriod"/>
            </a:pPr>
            <a:r>
              <a:rPr lang="en-US" sz="1800" dirty="0">
                <a:solidFill>
                  <a:srgbClr val="000000"/>
                </a:solidFill>
                <a:effectLst/>
                <a:latin typeface="Times New Roman" panose="02020603050405020304" pitchFamily="18" charset="0"/>
                <a:ea typeface="Times New Roman" panose="02020603050405020304" pitchFamily="18" charset="0"/>
              </a:rPr>
              <a:t>Fine-Tuning </a:t>
            </a:r>
            <a:r>
              <a:rPr lang="en-US" sz="1800" dirty="0">
                <a:solidFill>
                  <a:srgbClr val="000000"/>
                </a:solidFill>
                <a:effectLst/>
                <a:latin typeface="Times New Roman" panose="02020603050405020304" pitchFamily="18" charset="0"/>
                <a:ea typeface="Times New Roman" panose="02020603050405020304" pitchFamily="18" charset="0"/>
                <a:sym typeface="Wingdings" pitchFamily="2" charset="2"/>
              </a:rPr>
              <a:t></a:t>
            </a:r>
            <a:r>
              <a:rPr lang="en-US" sz="1800" dirty="0">
                <a:solidFill>
                  <a:srgbClr val="000000"/>
                </a:solidFill>
                <a:effectLst/>
                <a:latin typeface="Times New Roman" panose="02020603050405020304" pitchFamily="18" charset="0"/>
                <a:ea typeface="Times New Roman" panose="02020603050405020304" pitchFamily="18" charset="0"/>
              </a:rPr>
              <a:t>Task-Specific Training: Train the model on specific tasks or domains with labeled examples.</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D5257B6-8D1D-5B4D-8DBD-F3A07D14DB5A}" type="slidenum">
              <a:rPr lang="en-US" smtClean="0"/>
              <a:t>13</a:t>
            </a:fld>
            <a:endParaRPr lang="en-US"/>
          </a:p>
        </p:txBody>
      </p:sp>
    </p:spTree>
    <p:extLst>
      <p:ext uri="{BB962C8B-B14F-4D97-AF65-F5344CB8AC3E}">
        <p14:creationId xmlns:p14="http://schemas.microsoft.com/office/powerpoint/2010/main" val="2173462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5257B6-8D1D-5B4D-8DBD-F3A07D14DB5A}" type="slidenum">
              <a:rPr lang="en-US" smtClean="0"/>
              <a:t>14</a:t>
            </a:fld>
            <a:endParaRPr lang="en-US"/>
          </a:p>
        </p:txBody>
      </p:sp>
    </p:spTree>
    <p:extLst>
      <p:ext uri="{BB962C8B-B14F-4D97-AF65-F5344CB8AC3E}">
        <p14:creationId xmlns:p14="http://schemas.microsoft.com/office/powerpoint/2010/main" val="1331970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5257B6-8D1D-5B4D-8DBD-F3A07D14DB5A}" type="slidenum">
              <a:rPr lang="en-US" smtClean="0"/>
              <a:t>17</a:t>
            </a:fld>
            <a:endParaRPr lang="en-US"/>
          </a:p>
        </p:txBody>
      </p:sp>
    </p:spTree>
    <p:extLst>
      <p:ext uri="{BB962C8B-B14F-4D97-AF65-F5344CB8AC3E}">
        <p14:creationId xmlns:p14="http://schemas.microsoft.com/office/powerpoint/2010/main" val="3336562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5257B6-8D1D-5B4D-8DBD-F3A07D14DB5A}" type="slidenum">
              <a:rPr lang="en-US" smtClean="0"/>
              <a:t>20</a:t>
            </a:fld>
            <a:endParaRPr lang="en-US"/>
          </a:p>
        </p:txBody>
      </p:sp>
    </p:spTree>
    <p:extLst>
      <p:ext uri="{BB962C8B-B14F-4D97-AF65-F5344CB8AC3E}">
        <p14:creationId xmlns:p14="http://schemas.microsoft.com/office/powerpoint/2010/main" val="2791446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5257B6-8D1D-5B4D-8DBD-F3A07D14DB5A}" type="slidenum">
              <a:rPr lang="en-US" smtClean="0"/>
              <a:t>21</a:t>
            </a:fld>
            <a:endParaRPr lang="en-US"/>
          </a:p>
        </p:txBody>
      </p:sp>
    </p:spTree>
    <p:extLst>
      <p:ext uri="{BB962C8B-B14F-4D97-AF65-F5344CB8AC3E}">
        <p14:creationId xmlns:p14="http://schemas.microsoft.com/office/powerpoint/2010/main" val="431664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5257B6-8D1D-5B4D-8DBD-F3A07D14DB5A}" type="slidenum">
              <a:rPr lang="en-US" smtClean="0"/>
              <a:t>23</a:t>
            </a:fld>
            <a:endParaRPr lang="en-US"/>
          </a:p>
        </p:txBody>
      </p:sp>
    </p:spTree>
    <p:extLst>
      <p:ext uri="{BB962C8B-B14F-4D97-AF65-F5344CB8AC3E}">
        <p14:creationId xmlns:p14="http://schemas.microsoft.com/office/powerpoint/2010/main" val="3414549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Statistical Language Models (SLMs)</a:t>
            </a:r>
            <a:r>
              <a:rPr lang="en-US" b="0" i="0" dirty="0">
                <a:solidFill>
                  <a:srgbClr val="374151"/>
                </a:solidFill>
                <a:effectLst/>
                <a:latin typeface="Söhne"/>
              </a:rPr>
              <a:t>: Initial phase using n-gram models to estimate the probability of the next word based on historical word patterns.</a:t>
            </a:r>
          </a:p>
          <a:p>
            <a:pPr algn="l">
              <a:buFont typeface="+mj-lt"/>
              <a:buAutoNum type="arabicPeriod"/>
            </a:pPr>
            <a:r>
              <a:rPr lang="en-US" b="1" i="0" dirty="0">
                <a:solidFill>
                  <a:srgbClr val="374151"/>
                </a:solidFill>
                <a:effectLst/>
                <a:latin typeface="Söhne"/>
              </a:rPr>
              <a:t>Neural Language Models (NLMs)</a:t>
            </a:r>
            <a:r>
              <a:rPr lang="en-US" b="0" i="0" dirty="0">
                <a:solidFill>
                  <a:srgbClr val="374151"/>
                </a:solidFill>
                <a:effectLst/>
                <a:latin typeface="Söhne"/>
              </a:rPr>
              <a:t>: Next stage introducing neural networks like LSTM and GRU to predict word probabilities in a sequence, enhancing contextual understanding.</a:t>
            </a:r>
          </a:p>
          <a:p>
            <a:pPr algn="l">
              <a:buFont typeface="+mj-lt"/>
              <a:buAutoNum type="arabicPeriod"/>
            </a:pPr>
            <a:r>
              <a:rPr lang="en-US" b="1" i="0" dirty="0">
                <a:solidFill>
                  <a:srgbClr val="374151"/>
                </a:solidFill>
                <a:effectLst/>
                <a:latin typeface="Söhne"/>
              </a:rPr>
              <a:t>Contextualized Word Embeddings (PLMs)</a:t>
            </a:r>
            <a:r>
              <a:rPr lang="en-US" b="0" i="0" dirty="0">
                <a:solidFill>
                  <a:srgbClr val="374151"/>
                </a:solidFill>
                <a:effectLst/>
                <a:latin typeface="Söhne"/>
              </a:rPr>
              <a:t>: Subsequent development involving models like </a:t>
            </a:r>
            <a:r>
              <a:rPr lang="en-US" b="0" i="0" dirty="0" err="1">
                <a:solidFill>
                  <a:srgbClr val="374151"/>
                </a:solidFill>
                <a:effectLst/>
                <a:latin typeface="Söhne"/>
              </a:rPr>
              <a:t>ELMo</a:t>
            </a:r>
            <a:r>
              <a:rPr lang="en-US" b="0" i="0" dirty="0">
                <a:solidFill>
                  <a:srgbClr val="374151"/>
                </a:solidFill>
                <a:effectLst/>
                <a:latin typeface="Söhne"/>
              </a:rPr>
              <a:t> and BERT, which learn contextual word representations through neural networks, capturing word meanings within context.</a:t>
            </a:r>
          </a:p>
          <a:p>
            <a:pPr algn="l">
              <a:buFont typeface="+mj-lt"/>
              <a:buAutoNum type="arabicPeriod"/>
            </a:pPr>
            <a:r>
              <a:rPr lang="en-US" b="1" i="0" dirty="0">
                <a:solidFill>
                  <a:srgbClr val="374151"/>
                </a:solidFill>
                <a:effectLst/>
                <a:latin typeface="Söhne"/>
              </a:rPr>
              <a:t>Pretrained Language Models (PLMs)</a:t>
            </a:r>
            <a:r>
              <a:rPr lang="en-US" b="0" i="0" dirty="0">
                <a:solidFill>
                  <a:srgbClr val="374151"/>
                </a:solidFill>
                <a:effectLst/>
                <a:latin typeface="Söhne"/>
              </a:rPr>
              <a:t>: Final stage with models like GPT-3 and GPT-4, extensively trained on vast text data, capable of excelling in diverse natural language processing tasks and fine-tuning for specific applications.</a:t>
            </a:r>
          </a:p>
          <a:p>
            <a:endParaRPr lang="en-US" dirty="0"/>
          </a:p>
        </p:txBody>
      </p:sp>
      <p:sp>
        <p:nvSpPr>
          <p:cNvPr id="4" name="Slide Number Placeholder 3"/>
          <p:cNvSpPr>
            <a:spLocks noGrp="1"/>
          </p:cNvSpPr>
          <p:nvPr>
            <p:ph type="sldNum" sz="quarter" idx="5"/>
          </p:nvPr>
        </p:nvSpPr>
        <p:spPr/>
        <p:txBody>
          <a:bodyPr/>
          <a:lstStyle/>
          <a:p>
            <a:fld id="{CD5257B6-8D1D-5B4D-8DBD-F3A07D14DB5A}" type="slidenum">
              <a:rPr lang="en-US" smtClean="0"/>
              <a:t>4</a:t>
            </a:fld>
            <a:endParaRPr lang="en-US"/>
          </a:p>
        </p:txBody>
      </p:sp>
    </p:spTree>
    <p:extLst>
      <p:ext uri="{BB962C8B-B14F-4D97-AF65-F5344CB8AC3E}">
        <p14:creationId xmlns:p14="http://schemas.microsoft.com/office/powerpoint/2010/main" val="1292929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LSTM= Long Short-Term Memory</a:t>
            </a:r>
          </a:p>
          <a:p>
            <a:r>
              <a:rPr lang="en-US" dirty="0"/>
              <a:t>GRU = Gated Recurrent Unit</a:t>
            </a:r>
          </a:p>
          <a:p>
            <a:endParaRPr lang="en-US" dirty="0"/>
          </a:p>
        </p:txBody>
      </p:sp>
      <p:sp>
        <p:nvSpPr>
          <p:cNvPr id="4" name="Slide Number Placeholder 3"/>
          <p:cNvSpPr>
            <a:spLocks noGrp="1"/>
          </p:cNvSpPr>
          <p:nvPr>
            <p:ph type="sldNum" sz="quarter" idx="5"/>
          </p:nvPr>
        </p:nvSpPr>
        <p:spPr/>
        <p:txBody>
          <a:bodyPr/>
          <a:lstStyle/>
          <a:p>
            <a:fld id="{CD5257B6-8D1D-5B4D-8DBD-F3A07D14DB5A}" type="slidenum">
              <a:rPr lang="en-US" smtClean="0"/>
              <a:t>5</a:t>
            </a:fld>
            <a:endParaRPr lang="en-US"/>
          </a:p>
        </p:txBody>
      </p:sp>
    </p:spTree>
    <p:extLst>
      <p:ext uri="{BB962C8B-B14F-4D97-AF65-F5344CB8AC3E}">
        <p14:creationId xmlns:p14="http://schemas.microsoft.com/office/powerpoint/2010/main" val="2434517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Variational Autoencoders (VAEs), </a:t>
            </a:r>
          </a:p>
          <a:p>
            <a:r>
              <a:rPr lang="en-US" dirty="0"/>
              <a:t>Generative Adversarial Networks (GAN)</a:t>
            </a:r>
          </a:p>
        </p:txBody>
      </p:sp>
      <p:sp>
        <p:nvSpPr>
          <p:cNvPr id="4" name="Slide Number Placeholder 3"/>
          <p:cNvSpPr>
            <a:spLocks noGrp="1"/>
          </p:cNvSpPr>
          <p:nvPr>
            <p:ph type="sldNum" sz="quarter" idx="5"/>
          </p:nvPr>
        </p:nvSpPr>
        <p:spPr/>
        <p:txBody>
          <a:bodyPr/>
          <a:lstStyle/>
          <a:p>
            <a:fld id="{CD5257B6-8D1D-5B4D-8DBD-F3A07D14DB5A}" type="slidenum">
              <a:rPr lang="en-US" smtClean="0"/>
              <a:t>6</a:t>
            </a:fld>
            <a:endParaRPr lang="en-US"/>
          </a:p>
        </p:txBody>
      </p:sp>
    </p:spTree>
    <p:extLst>
      <p:ext uri="{BB962C8B-B14F-4D97-AF65-F5344CB8AC3E}">
        <p14:creationId xmlns:p14="http://schemas.microsoft.com/office/powerpoint/2010/main" val="1303244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5257B6-8D1D-5B4D-8DBD-F3A07D14DB5A}" type="slidenum">
              <a:rPr lang="en-US" smtClean="0"/>
              <a:t>7</a:t>
            </a:fld>
            <a:endParaRPr lang="en-US"/>
          </a:p>
        </p:txBody>
      </p:sp>
    </p:spTree>
    <p:extLst>
      <p:ext uri="{BB962C8B-B14F-4D97-AF65-F5344CB8AC3E}">
        <p14:creationId xmlns:p14="http://schemas.microsoft.com/office/powerpoint/2010/main" val="3536687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750"/>
              </a:spcAft>
              <a:buSzPts val="1000"/>
              <a:buFont typeface="Symbol" pitchFamily="2" charset="2"/>
              <a:buChar char=""/>
              <a:tabLst>
                <a:tab pos="457200" algn="l"/>
              </a:tabLst>
            </a:pPr>
            <a:endParaRPr lang="en-US" sz="1800" dirty="0">
              <a:solidFill>
                <a:srgbClr val="1F1F1F"/>
              </a:solidFill>
              <a:effectLst/>
              <a:latin typeface="Helvetica Neue" panose="02000503000000020004" pitchFamily="2"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D5257B6-8D1D-5B4D-8DBD-F3A07D14DB5A}" type="slidenum">
              <a:rPr lang="en-US" smtClean="0"/>
              <a:t>8</a:t>
            </a:fld>
            <a:endParaRPr lang="en-US"/>
          </a:p>
        </p:txBody>
      </p:sp>
    </p:spTree>
    <p:extLst>
      <p:ext uri="{BB962C8B-B14F-4D97-AF65-F5344CB8AC3E}">
        <p14:creationId xmlns:p14="http://schemas.microsoft.com/office/powerpoint/2010/main" val="3680081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5257B6-8D1D-5B4D-8DBD-F3A07D14DB5A}" type="slidenum">
              <a:rPr lang="en-US" smtClean="0"/>
              <a:t>10</a:t>
            </a:fld>
            <a:endParaRPr lang="en-US"/>
          </a:p>
        </p:txBody>
      </p:sp>
    </p:spTree>
    <p:extLst>
      <p:ext uri="{BB962C8B-B14F-4D97-AF65-F5344CB8AC3E}">
        <p14:creationId xmlns:p14="http://schemas.microsoft.com/office/powerpoint/2010/main" val="3446335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5257B6-8D1D-5B4D-8DBD-F3A07D14DB5A}" type="slidenum">
              <a:rPr lang="en-US" smtClean="0"/>
              <a:t>11</a:t>
            </a:fld>
            <a:endParaRPr lang="en-US"/>
          </a:p>
        </p:txBody>
      </p:sp>
    </p:spTree>
    <p:extLst>
      <p:ext uri="{BB962C8B-B14F-4D97-AF65-F5344CB8AC3E}">
        <p14:creationId xmlns:p14="http://schemas.microsoft.com/office/powerpoint/2010/main" val="4063030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5257B6-8D1D-5B4D-8DBD-F3A07D14DB5A}" type="slidenum">
              <a:rPr lang="en-US" smtClean="0"/>
              <a:t>12</a:t>
            </a:fld>
            <a:endParaRPr lang="en-US"/>
          </a:p>
        </p:txBody>
      </p:sp>
    </p:spTree>
    <p:extLst>
      <p:ext uri="{BB962C8B-B14F-4D97-AF65-F5344CB8AC3E}">
        <p14:creationId xmlns:p14="http://schemas.microsoft.com/office/powerpoint/2010/main" val="62120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E5AF1-43F2-6DB9-A769-43DF6710E6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A729FF-BD62-B11B-657A-A6178C2EC0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81D585-A6A6-FE13-3650-F431805AE271}"/>
              </a:ext>
            </a:extLst>
          </p:cNvPr>
          <p:cNvSpPr>
            <a:spLocks noGrp="1"/>
          </p:cNvSpPr>
          <p:nvPr>
            <p:ph type="dt" sz="half" idx="10"/>
          </p:nvPr>
        </p:nvSpPr>
        <p:spPr/>
        <p:txBody>
          <a:bodyPr/>
          <a:lstStyle/>
          <a:p>
            <a:fld id="{F7AFB4EB-FA57-044A-AD90-15AEDEC4C819}" type="datetimeFigureOut">
              <a:rPr lang="en-US" smtClean="0"/>
              <a:t>4/3/24</a:t>
            </a:fld>
            <a:endParaRPr lang="en-US"/>
          </a:p>
        </p:txBody>
      </p:sp>
      <p:sp>
        <p:nvSpPr>
          <p:cNvPr id="5" name="Footer Placeholder 4">
            <a:extLst>
              <a:ext uri="{FF2B5EF4-FFF2-40B4-BE49-F238E27FC236}">
                <a16:creationId xmlns:a16="http://schemas.microsoft.com/office/drawing/2014/main" id="{824166A5-0087-B375-0B90-363C8FB4ED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E80429-12A9-CB99-804D-9070F11DCBCB}"/>
              </a:ext>
            </a:extLst>
          </p:cNvPr>
          <p:cNvSpPr>
            <a:spLocks noGrp="1"/>
          </p:cNvSpPr>
          <p:nvPr>
            <p:ph type="sldNum" sz="quarter" idx="12"/>
          </p:nvPr>
        </p:nvSpPr>
        <p:spPr/>
        <p:txBody>
          <a:bodyPr/>
          <a:lstStyle/>
          <a:p>
            <a:fld id="{6F5E01FD-8C84-0342-86CF-1C654CE18601}" type="slidenum">
              <a:rPr lang="en-US" smtClean="0"/>
              <a:t>‹#›</a:t>
            </a:fld>
            <a:endParaRPr lang="en-US"/>
          </a:p>
        </p:txBody>
      </p:sp>
    </p:spTree>
    <p:extLst>
      <p:ext uri="{BB962C8B-B14F-4D97-AF65-F5344CB8AC3E}">
        <p14:creationId xmlns:p14="http://schemas.microsoft.com/office/powerpoint/2010/main" val="3274610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3A2E1-D955-8ED7-344F-D81724570C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2D4E13-28BF-F877-8F27-78C83B4214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D78B64-9C41-2F9E-90E3-BC9D6D11AE07}"/>
              </a:ext>
            </a:extLst>
          </p:cNvPr>
          <p:cNvSpPr>
            <a:spLocks noGrp="1"/>
          </p:cNvSpPr>
          <p:nvPr>
            <p:ph type="dt" sz="half" idx="10"/>
          </p:nvPr>
        </p:nvSpPr>
        <p:spPr/>
        <p:txBody>
          <a:bodyPr/>
          <a:lstStyle/>
          <a:p>
            <a:fld id="{F7AFB4EB-FA57-044A-AD90-15AEDEC4C819}" type="datetimeFigureOut">
              <a:rPr lang="en-US" smtClean="0"/>
              <a:t>4/3/24</a:t>
            </a:fld>
            <a:endParaRPr lang="en-US"/>
          </a:p>
        </p:txBody>
      </p:sp>
      <p:sp>
        <p:nvSpPr>
          <p:cNvPr id="5" name="Footer Placeholder 4">
            <a:extLst>
              <a:ext uri="{FF2B5EF4-FFF2-40B4-BE49-F238E27FC236}">
                <a16:creationId xmlns:a16="http://schemas.microsoft.com/office/drawing/2014/main" id="{A8179765-10A4-1360-7B4F-7FAD26BBF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1B6AB1-D3C4-734A-AF47-9EAA8F56A9A5}"/>
              </a:ext>
            </a:extLst>
          </p:cNvPr>
          <p:cNvSpPr>
            <a:spLocks noGrp="1"/>
          </p:cNvSpPr>
          <p:nvPr>
            <p:ph type="sldNum" sz="quarter" idx="12"/>
          </p:nvPr>
        </p:nvSpPr>
        <p:spPr/>
        <p:txBody>
          <a:bodyPr/>
          <a:lstStyle/>
          <a:p>
            <a:fld id="{6F5E01FD-8C84-0342-86CF-1C654CE18601}" type="slidenum">
              <a:rPr lang="en-US" smtClean="0"/>
              <a:t>‹#›</a:t>
            </a:fld>
            <a:endParaRPr lang="en-US"/>
          </a:p>
        </p:txBody>
      </p:sp>
    </p:spTree>
    <p:extLst>
      <p:ext uri="{BB962C8B-B14F-4D97-AF65-F5344CB8AC3E}">
        <p14:creationId xmlns:p14="http://schemas.microsoft.com/office/powerpoint/2010/main" val="75858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ADB8EC-C465-517E-587F-A20A4D04BD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DA6B19-BE52-DF1F-BA73-6F364F3370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97BBFD-D472-3CDB-4A30-DCB42F02EFFC}"/>
              </a:ext>
            </a:extLst>
          </p:cNvPr>
          <p:cNvSpPr>
            <a:spLocks noGrp="1"/>
          </p:cNvSpPr>
          <p:nvPr>
            <p:ph type="dt" sz="half" idx="10"/>
          </p:nvPr>
        </p:nvSpPr>
        <p:spPr/>
        <p:txBody>
          <a:bodyPr/>
          <a:lstStyle/>
          <a:p>
            <a:fld id="{F7AFB4EB-FA57-044A-AD90-15AEDEC4C819}" type="datetimeFigureOut">
              <a:rPr lang="en-US" smtClean="0"/>
              <a:t>4/3/24</a:t>
            </a:fld>
            <a:endParaRPr lang="en-US"/>
          </a:p>
        </p:txBody>
      </p:sp>
      <p:sp>
        <p:nvSpPr>
          <p:cNvPr id="5" name="Footer Placeholder 4">
            <a:extLst>
              <a:ext uri="{FF2B5EF4-FFF2-40B4-BE49-F238E27FC236}">
                <a16:creationId xmlns:a16="http://schemas.microsoft.com/office/drawing/2014/main" id="{FAB0E693-61DC-6487-2E62-921BA41DB8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BDBB70-DDF2-92A7-4B1E-9BD3E9E056A4}"/>
              </a:ext>
            </a:extLst>
          </p:cNvPr>
          <p:cNvSpPr>
            <a:spLocks noGrp="1"/>
          </p:cNvSpPr>
          <p:nvPr>
            <p:ph type="sldNum" sz="quarter" idx="12"/>
          </p:nvPr>
        </p:nvSpPr>
        <p:spPr/>
        <p:txBody>
          <a:bodyPr/>
          <a:lstStyle/>
          <a:p>
            <a:fld id="{6F5E01FD-8C84-0342-86CF-1C654CE18601}" type="slidenum">
              <a:rPr lang="en-US" smtClean="0"/>
              <a:t>‹#›</a:t>
            </a:fld>
            <a:endParaRPr lang="en-US"/>
          </a:p>
        </p:txBody>
      </p:sp>
    </p:spTree>
    <p:extLst>
      <p:ext uri="{BB962C8B-B14F-4D97-AF65-F5344CB8AC3E}">
        <p14:creationId xmlns:p14="http://schemas.microsoft.com/office/powerpoint/2010/main" val="2235246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69C42-4DC6-54F3-425D-E418032B76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4F4A3C-00C1-03EF-CF37-365EDE49F9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647D19-DEC4-77EC-A57E-8EB7E133EFF7}"/>
              </a:ext>
            </a:extLst>
          </p:cNvPr>
          <p:cNvSpPr>
            <a:spLocks noGrp="1"/>
          </p:cNvSpPr>
          <p:nvPr>
            <p:ph type="dt" sz="half" idx="10"/>
          </p:nvPr>
        </p:nvSpPr>
        <p:spPr/>
        <p:txBody>
          <a:bodyPr/>
          <a:lstStyle/>
          <a:p>
            <a:fld id="{F7AFB4EB-FA57-044A-AD90-15AEDEC4C819}" type="datetimeFigureOut">
              <a:rPr lang="en-US" smtClean="0"/>
              <a:t>4/3/24</a:t>
            </a:fld>
            <a:endParaRPr lang="en-US"/>
          </a:p>
        </p:txBody>
      </p:sp>
      <p:sp>
        <p:nvSpPr>
          <p:cNvPr id="5" name="Footer Placeholder 4">
            <a:extLst>
              <a:ext uri="{FF2B5EF4-FFF2-40B4-BE49-F238E27FC236}">
                <a16:creationId xmlns:a16="http://schemas.microsoft.com/office/drawing/2014/main" id="{7FBBF092-9F5B-7E71-3091-7855E494F6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7DEFA-E064-679E-2DD8-A54AFB8C391E}"/>
              </a:ext>
            </a:extLst>
          </p:cNvPr>
          <p:cNvSpPr>
            <a:spLocks noGrp="1"/>
          </p:cNvSpPr>
          <p:nvPr>
            <p:ph type="sldNum" sz="quarter" idx="12"/>
          </p:nvPr>
        </p:nvSpPr>
        <p:spPr/>
        <p:txBody>
          <a:bodyPr/>
          <a:lstStyle/>
          <a:p>
            <a:fld id="{6F5E01FD-8C84-0342-86CF-1C654CE18601}" type="slidenum">
              <a:rPr lang="en-US" smtClean="0"/>
              <a:t>‹#›</a:t>
            </a:fld>
            <a:endParaRPr lang="en-US"/>
          </a:p>
        </p:txBody>
      </p:sp>
    </p:spTree>
    <p:extLst>
      <p:ext uri="{BB962C8B-B14F-4D97-AF65-F5344CB8AC3E}">
        <p14:creationId xmlns:p14="http://schemas.microsoft.com/office/powerpoint/2010/main" val="4210929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D00A9-AA48-D70E-36A8-B0ED628A9F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C9E7D3-694F-2314-C7AB-701B361CD4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A7A34F-F55C-51A6-22FE-15C7E1D8D2A5}"/>
              </a:ext>
            </a:extLst>
          </p:cNvPr>
          <p:cNvSpPr>
            <a:spLocks noGrp="1"/>
          </p:cNvSpPr>
          <p:nvPr>
            <p:ph type="dt" sz="half" idx="10"/>
          </p:nvPr>
        </p:nvSpPr>
        <p:spPr/>
        <p:txBody>
          <a:bodyPr/>
          <a:lstStyle/>
          <a:p>
            <a:fld id="{F7AFB4EB-FA57-044A-AD90-15AEDEC4C819}" type="datetimeFigureOut">
              <a:rPr lang="en-US" smtClean="0"/>
              <a:t>4/3/24</a:t>
            </a:fld>
            <a:endParaRPr lang="en-US"/>
          </a:p>
        </p:txBody>
      </p:sp>
      <p:sp>
        <p:nvSpPr>
          <p:cNvPr id="5" name="Footer Placeholder 4">
            <a:extLst>
              <a:ext uri="{FF2B5EF4-FFF2-40B4-BE49-F238E27FC236}">
                <a16:creationId xmlns:a16="http://schemas.microsoft.com/office/drawing/2014/main" id="{2DEB16EC-B1AD-EF19-77BC-C6C26FE33C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6B01B4-D6B8-963A-3152-381B67B789A1}"/>
              </a:ext>
            </a:extLst>
          </p:cNvPr>
          <p:cNvSpPr>
            <a:spLocks noGrp="1"/>
          </p:cNvSpPr>
          <p:nvPr>
            <p:ph type="sldNum" sz="quarter" idx="12"/>
          </p:nvPr>
        </p:nvSpPr>
        <p:spPr/>
        <p:txBody>
          <a:bodyPr/>
          <a:lstStyle/>
          <a:p>
            <a:fld id="{6F5E01FD-8C84-0342-86CF-1C654CE18601}" type="slidenum">
              <a:rPr lang="en-US" smtClean="0"/>
              <a:t>‹#›</a:t>
            </a:fld>
            <a:endParaRPr lang="en-US"/>
          </a:p>
        </p:txBody>
      </p:sp>
    </p:spTree>
    <p:extLst>
      <p:ext uri="{BB962C8B-B14F-4D97-AF65-F5344CB8AC3E}">
        <p14:creationId xmlns:p14="http://schemas.microsoft.com/office/powerpoint/2010/main" val="4034101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EFC9F-BFCE-5B09-7383-9B1D516892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31386-8790-8794-A2BF-03DDFA854B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6939B0-A219-289D-F139-B551D76D6C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5D49AA-0EA9-BC02-6C01-B61671D917FF}"/>
              </a:ext>
            </a:extLst>
          </p:cNvPr>
          <p:cNvSpPr>
            <a:spLocks noGrp="1"/>
          </p:cNvSpPr>
          <p:nvPr>
            <p:ph type="dt" sz="half" idx="10"/>
          </p:nvPr>
        </p:nvSpPr>
        <p:spPr/>
        <p:txBody>
          <a:bodyPr/>
          <a:lstStyle/>
          <a:p>
            <a:fld id="{F7AFB4EB-FA57-044A-AD90-15AEDEC4C819}" type="datetimeFigureOut">
              <a:rPr lang="en-US" smtClean="0"/>
              <a:t>4/3/24</a:t>
            </a:fld>
            <a:endParaRPr lang="en-US"/>
          </a:p>
        </p:txBody>
      </p:sp>
      <p:sp>
        <p:nvSpPr>
          <p:cNvPr id="6" name="Footer Placeholder 5">
            <a:extLst>
              <a:ext uri="{FF2B5EF4-FFF2-40B4-BE49-F238E27FC236}">
                <a16:creationId xmlns:a16="http://schemas.microsoft.com/office/drawing/2014/main" id="{D73E497F-7624-361A-C1BE-C971C96D92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08EEB9-8B07-0187-6ACA-69BFEAF0E8CE}"/>
              </a:ext>
            </a:extLst>
          </p:cNvPr>
          <p:cNvSpPr>
            <a:spLocks noGrp="1"/>
          </p:cNvSpPr>
          <p:nvPr>
            <p:ph type="sldNum" sz="quarter" idx="12"/>
          </p:nvPr>
        </p:nvSpPr>
        <p:spPr/>
        <p:txBody>
          <a:bodyPr/>
          <a:lstStyle/>
          <a:p>
            <a:fld id="{6F5E01FD-8C84-0342-86CF-1C654CE18601}" type="slidenum">
              <a:rPr lang="en-US" smtClean="0"/>
              <a:t>‹#›</a:t>
            </a:fld>
            <a:endParaRPr lang="en-US"/>
          </a:p>
        </p:txBody>
      </p:sp>
    </p:spTree>
    <p:extLst>
      <p:ext uri="{BB962C8B-B14F-4D97-AF65-F5344CB8AC3E}">
        <p14:creationId xmlns:p14="http://schemas.microsoft.com/office/powerpoint/2010/main" val="3831061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8F9CB-B211-2B61-3A67-B62B93EA1F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5A1CA9-48A6-C821-55AA-9193DCFC1A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687AA8-30FE-8DE4-9245-EFDD5B537A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7B5874-28C9-D781-8DD2-B1104D383D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B1C3C7-C2F9-81A5-23D1-1E6E0A51E9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7E84B1-9940-9FDF-C6F1-53055DDB4A10}"/>
              </a:ext>
            </a:extLst>
          </p:cNvPr>
          <p:cNvSpPr>
            <a:spLocks noGrp="1"/>
          </p:cNvSpPr>
          <p:nvPr>
            <p:ph type="dt" sz="half" idx="10"/>
          </p:nvPr>
        </p:nvSpPr>
        <p:spPr/>
        <p:txBody>
          <a:bodyPr/>
          <a:lstStyle/>
          <a:p>
            <a:fld id="{F7AFB4EB-FA57-044A-AD90-15AEDEC4C819}" type="datetimeFigureOut">
              <a:rPr lang="en-US" smtClean="0"/>
              <a:t>4/3/24</a:t>
            </a:fld>
            <a:endParaRPr lang="en-US"/>
          </a:p>
        </p:txBody>
      </p:sp>
      <p:sp>
        <p:nvSpPr>
          <p:cNvPr id="8" name="Footer Placeholder 7">
            <a:extLst>
              <a:ext uri="{FF2B5EF4-FFF2-40B4-BE49-F238E27FC236}">
                <a16:creationId xmlns:a16="http://schemas.microsoft.com/office/drawing/2014/main" id="{3D740499-B8E3-8290-5490-0D937C035E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E36F48-3F8C-035E-AADB-7282F9489A6C}"/>
              </a:ext>
            </a:extLst>
          </p:cNvPr>
          <p:cNvSpPr>
            <a:spLocks noGrp="1"/>
          </p:cNvSpPr>
          <p:nvPr>
            <p:ph type="sldNum" sz="quarter" idx="12"/>
          </p:nvPr>
        </p:nvSpPr>
        <p:spPr/>
        <p:txBody>
          <a:bodyPr/>
          <a:lstStyle/>
          <a:p>
            <a:fld id="{6F5E01FD-8C84-0342-86CF-1C654CE18601}" type="slidenum">
              <a:rPr lang="en-US" smtClean="0"/>
              <a:t>‹#›</a:t>
            </a:fld>
            <a:endParaRPr lang="en-US"/>
          </a:p>
        </p:txBody>
      </p:sp>
    </p:spTree>
    <p:extLst>
      <p:ext uri="{BB962C8B-B14F-4D97-AF65-F5344CB8AC3E}">
        <p14:creationId xmlns:p14="http://schemas.microsoft.com/office/powerpoint/2010/main" val="1120349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E3584-BC55-D388-46BE-ACB809C59F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C2DEBB-4400-96D3-AB69-6B19DAD420D2}"/>
              </a:ext>
            </a:extLst>
          </p:cNvPr>
          <p:cNvSpPr>
            <a:spLocks noGrp="1"/>
          </p:cNvSpPr>
          <p:nvPr>
            <p:ph type="dt" sz="half" idx="10"/>
          </p:nvPr>
        </p:nvSpPr>
        <p:spPr/>
        <p:txBody>
          <a:bodyPr/>
          <a:lstStyle/>
          <a:p>
            <a:fld id="{F7AFB4EB-FA57-044A-AD90-15AEDEC4C819}" type="datetimeFigureOut">
              <a:rPr lang="en-US" smtClean="0"/>
              <a:t>4/3/24</a:t>
            </a:fld>
            <a:endParaRPr lang="en-US"/>
          </a:p>
        </p:txBody>
      </p:sp>
      <p:sp>
        <p:nvSpPr>
          <p:cNvPr id="4" name="Footer Placeholder 3">
            <a:extLst>
              <a:ext uri="{FF2B5EF4-FFF2-40B4-BE49-F238E27FC236}">
                <a16:creationId xmlns:a16="http://schemas.microsoft.com/office/drawing/2014/main" id="{D1F04FF9-8D05-24FD-28C6-3DBC669409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D05FC4-1E04-E1E1-105E-F3CEE5D29509}"/>
              </a:ext>
            </a:extLst>
          </p:cNvPr>
          <p:cNvSpPr>
            <a:spLocks noGrp="1"/>
          </p:cNvSpPr>
          <p:nvPr>
            <p:ph type="sldNum" sz="quarter" idx="12"/>
          </p:nvPr>
        </p:nvSpPr>
        <p:spPr/>
        <p:txBody>
          <a:bodyPr/>
          <a:lstStyle/>
          <a:p>
            <a:fld id="{6F5E01FD-8C84-0342-86CF-1C654CE18601}" type="slidenum">
              <a:rPr lang="en-US" smtClean="0"/>
              <a:t>‹#›</a:t>
            </a:fld>
            <a:endParaRPr lang="en-US"/>
          </a:p>
        </p:txBody>
      </p:sp>
    </p:spTree>
    <p:extLst>
      <p:ext uri="{BB962C8B-B14F-4D97-AF65-F5344CB8AC3E}">
        <p14:creationId xmlns:p14="http://schemas.microsoft.com/office/powerpoint/2010/main" val="1670586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640FC-2E47-CFB6-0B52-2CF78CA39980}"/>
              </a:ext>
            </a:extLst>
          </p:cNvPr>
          <p:cNvSpPr>
            <a:spLocks noGrp="1"/>
          </p:cNvSpPr>
          <p:nvPr>
            <p:ph type="dt" sz="half" idx="10"/>
          </p:nvPr>
        </p:nvSpPr>
        <p:spPr/>
        <p:txBody>
          <a:bodyPr/>
          <a:lstStyle/>
          <a:p>
            <a:fld id="{F7AFB4EB-FA57-044A-AD90-15AEDEC4C819}" type="datetimeFigureOut">
              <a:rPr lang="en-US" smtClean="0"/>
              <a:t>4/3/24</a:t>
            </a:fld>
            <a:endParaRPr lang="en-US"/>
          </a:p>
        </p:txBody>
      </p:sp>
      <p:sp>
        <p:nvSpPr>
          <p:cNvPr id="3" name="Footer Placeholder 2">
            <a:extLst>
              <a:ext uri="{FF2B5EF4-FFF2-40B4-BE49-F238E27FC236}">
                <a16:creationId xmlns:a16="http://schemas.microsoft.com/office/drawing/2014/main" id="{696E4884-2A1C-6DC4-30AB-3DA5A97A94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EEFC47-9D51-59B8-AE6B-0A6675D8B823}"/>
              </a:ext>
            </a:extLst>
          </p:cNvPr>
          <p:cNvSpPr>
            <a:spLocks noGrp="1"/>
          </p:cNvSpPr>
          <p:nvPr>
            <p:ph type="sldNum" sz="quarter" idx="12"/>
          </p:nvPr>
        </p:nvSpPr>
        <p:spPr/>
        <p:txBody>
          <a:bodyPr/>
          <a:lstStyle/>
          <a:p>
            <a:fld id="{6F5E01FD-8C84-0342-86CF-1C654CE18601}" type="slidenum">
              <a:rPr lang="en-US" smtClean="0"/>
              <a:t>‹#›</a:t>
            </a:fld>
            <a:endParaRPr lang="en-US"/>
          </a:p>
        </p:txBody>
      </p:sp>
    </p:spTree>
    <p:extLst>
      <p:ext uri="{BB962C8B-B14F-4D97-AF65-F5344CB8AC3E}">
        <p14:creationId xmlns:p14="http://schemas.microsoft.com/office/powerpoint/2010/main" val="242438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DBD61-87F8-12F2-31C6-E3675EC391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BF6B28-1801-6A45-798B-C7C2EFCC9F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6B863E-7EF8-ECC6-0EEE-73414B536F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0F8C61-C3A3-8C43-D372-7BA8D8319DBF}"/>
              </a:ext>
            </a:extLst>
          </p:cNvPr>
          <p:cNvSpPr>
            <a:spLocks noGrp="1"/>
          </p:cNvSpPr>
          <p:nvPr>
            <p:ph type="dt" sz="half" idx="10"/>
          </p:nvPr>
        </p:nvSpPr>
        <p:spPr/>
        <p:txBody>
          <a:bodyPr/>
          <a:lstStyle/>
          <a:p>
            <a:fld id="{F7AFB4EB-FA57-044A-AD90-15AEDEC4C819}" type="datetimeFigureOut">
              <a:rPr lang="en-US" smtClean="0"/>
              <a:t>4/3/24</a:t>
            </a:fld>
            <a:endParaRPr lang="en-US"/>
          </a:p>
        </p:txBody>
      </p:sp>
      <p:sp>
        <p:nvSpPr>
          <p:cNvPr id="6" name="Footer Placeholder 5">
            <a:extLst>
              <a:ext uri="{FF2B5EF4-FFF2-40B4-BE49-F238E27FC236}">
                <a16:creationId xmlns:a16="http://schemas.microsoft.com/office/drawing/2014/main" id="{DB995B8F-2865-89CC-539D-1B8C275245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C00FA5-DDB5-590D-8927-BBB4448DC906}"/>
              </a:ext>
            </a:extLst>
          </p:cNvPr>
          <p:cNvSpPr>
            <a:spLocks noGrp="1"/>
          </p:cNvSpPr>
          <p:nvPr>
            <p:ph type="sldNum" sz="quarter" idx="12"/>
          </p:nvPr>
        </p:nvSpPr>
        <p:spPr/>
        <p:txBody>
          <a:bodyPr/>
          <a:lstStyle/>
          <a:p>
            <a:fld id="{6F5E01FD-8C84-0342-86CF-1C654CE18601}" type="slidenum">
              <a:rPr lang="en-US" smtClean="0"/>
              <a:t>‹#›</a:t>
            </a:fld>
            <a:endParaRPr lang="en-US"/>
          </a:p>
        </p:txBody>
      </p:sp>
    </p:spTree>
    <p:extLst>
      <p:ext uri="{BB962C8B-B14F-4D97-AF65-F5344CB8AC3E}">
        <p14:creationId xmlns:p14="http://schemas.microsoft.com/office/powerpoint/2010/main" val="3925700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F8F1-6FF6-60AB-C7E8-D725DFA5EB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580CB0-7AC2-04BD-CF68-9B2D1B7784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50CF38-F680-C7F9-1891-9D9008FCBF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CF682E-0F97-8B93-155D-10487F6515E4}"/>
              </a:ext>
            </a:extLst>
          </p:cNvPr>
          <p:cNvSpPr>
            <a:spLocks noGrp="1"/>
          </p:cNvSpPr>
          <p:nvPr>
            <p:ph type="dt" sz="half" idx="10"/>
          </p:nvPr>
        </p:nvSpPr>
        <p:spPr/>
        <p:txBody>
          <a:bodyPr/>
          <a:lstStyle/>
          <a:p>
            <a:fld id="{F7AFB4EB-FA57-044A-AD90-15AEDEC4C819}" type="datetimeFigureOut">
              <a:rPr lang="en-US" smtClean="0"/>
              <a:t>4/3/24</a:t>
            </a:fld>
            <a:endParaRPr lang="en-US"/>
          </a:p>
        </p:txBody>
      </p:sp>
      <p:sp>
        <p:nvSpPr>
          <p:cNvPr id="6" name="Footer Placeholder 5">
            <a:extLst>
              <a:ext uri="{FF2B5EF4-FFF2-40B4-BE49-F238E27FC236}">
                <a16:creationId xmlns:a16="http://schemas.microsoft.com/office/drawing/2014/main" id="{A832AF12-C11B-E7C2-260E-7E37876520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160722-B135-A54C-00E9-E482E7283578}"/>
              </a:ext>
            </a:extLst>
          </p:cNvPr>
          <p:cNvSpPr>
            <a:spLocks noGrp="1"/>
          </p:cNvSpPr>
          <p:nvPr>
            <p:ph type="sldNum" sz="quarter" idx="12"/>
          </p:nvPr>
        </p:nvSpPr>
        <p:spPr/>
        <p:txBody>
          <a:bodyPr/>
          <a:lstStyle/>
          <a:p>
            <a:fld id="{6F5E01FD-8C84-0342-86CF-1C654CE18601}" type="slidenum">
              <a:rPr lang="en-US" smtClean="0"/>
              <a:t>‹#›</a:t>
            </a:fld>
            <a:endParaRPr lang="en-US"/>
          </a:p>
        </p:txBody>
      </p:sp>
    </p:spTree>
    <p:extLst>
      <p:ext uri="{BB962C8B-B14F-4D97-AF65-F5344CB8AC3E}">
        <p14:creationId xmlns:p14="http://schemas.microsoft.com/office/powerpoint/2010/main" val="1571241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61A880-7876-9D7B-CB60-0D46F2B44B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4ECC80-072D-EC88-D6A2-CEAD2605D9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509132-3700-DCED-AEDE-2D9899A8D1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AFB4EB-FA57-044A-AD90-15AEDEC4C819}" type="datetimeFigureOut">
              <a:rPr lang="en-US" smtClean="0"/>
              <a:t>4/3/24</a:t>
            </a:fld>
            <a:endParaRPr lang="en-US"/>
          </a:p>
        </p:txBody>
      </p:sp>
      <p:sp>
        <p:nvSpPr>
          <p:cNvPr id="5" name="Footer Placeholder 4">
            <a:extLst>
              <a:ext uri="{FF2B5EF4-FFF2-40B4-BE49-F238E27FC236}">
                <a16:creationId xmlns:a16="http://schemas.microsoft.com/office/drawing/2014/main" id="{CC99A435-F851-16B2-9794-06176AD2C4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AB7B27-C90A-9D2B-2570-4E5B9E9510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5E01FD-8C84-0342-86CF-1C654CE18601}" type="slidenum">
              <a:rPr lang="en-US" smtClean="0"/>
              <a:t>‹#›</a:t>
            </a:fld>
            <a:endParaRPr lang="en-US"/>
          </a:p>
        </p:txBody>
      </p:sp>
    </p:spTree>
    <p:extLst>
      <p:ext uri="{BB962C8B-B14F-4D97-AF65-F5344CB8AC3E}">
        <p14:creationId xmlns:p14="http://schemas.microsoft.com/office/powerpoint/2010/main" val="1165733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4.jpeg"/><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5.png"/><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26.png"/><Relationship Id="rId7" Type="http://schemas.openxmlformats.org/officeDocument/2006/relationships/diagramLayout" Target="../diagrams/layout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image" Target="../media/image28.jpeg"/><Relationship Id="rId10" Type="http://schemas.microsoft.com/office/2007/relationships/diagramDrawing" Target="../diagrams/drawing4.xml"/><Relationship Id="rId4" Type="http://schemas.openxmlformats.org/officeDocument/2006/relationships/image" Target="../media/image27.jpeg"/><Relationship Id="rId9" Type="http://schemas.openxmlformats.org/officeDocument/2006/relationships/diagramColors" Target="../diagrams/colors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15.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8.xml.rels><?xml version="1.0" encoding="UTF-8" standalone="yes"?>
<Relationships xmlns="http://schemas.openxmlformats.org/package/2006/relationships"><Relationship Id="rId2" Type="http://schemas.openxmlformats.org/officeDocument/2006/relationships/hyperlink" Target="https://arxiv.org/pdf/1508.04025.pdf"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sciencedirect.com/science/article/abs/pii/S0167739X1933460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ieeexplore.ieee.org/stamp/stamp.jsp?tp=&amp;arnumber=8827454"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36227/techrxiv.23589741.v1"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www.analyticsvidhya.com/blog/2023/03/an-introduction-to-large-language-models-llms/#General_Architecture" TargetMode="External"/><Relationship Id="rId4" Type="http://schemas.openxmlformats.org/officeDocument/2006/relationships/hyperlink" Target="https://vitalflux.com/large-language-models-concepts-example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researchgate.net/publication/372258530_Large_Language_Models_A_Comprehensive_Survey_of_its_Applications_Challenges_Limitations_and_Future_Prospects" TargetMode="Externa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raft alphabet on a black surface">
            <a:extLst>
              <a:ext uri="{FF2B5EF4-FFF2-40B4-BE49-F238E27FC236}">
                <a16:creationId xmlns:a16="http://schemas.microsoft.com/office/drawing/2014/main" id="{89C09A47-1C4B-969E-3074-536BE45C81B3}"/>
              </a:ext>
            </a:extLst>
          </p:cNvPr>
          <p:cNvPicPr>
            <a:picLocks noChangeAspect="1"/>
          </p:cNvPicPr>
          <p:nvPr/>
        </p:nvPicPr>
        <p:blipFill rotWithShape="1">
          <a:blip r:embed="rId2">
            <a:alphaModFix amt="50000"/>
          </a:blip>
          <a:srcRect t="9412" b="6318"/>
          <a:stretch/>
        </p:blipFill>
        <p:spPr>
          <a:xfrm>
            <a:off x="20" y="1"/>
            <a:ext cx="12191980" cy="6857999"/>
          </a:xfrm>
          <a:prstGeom prst="rect">
            <a:avLst/>
          </a:prstGeom>
        </p:spPr>
      </p:pic>
      <p:sp>
        <p:nvSpPr>
          <p:cNvPr id="2" name="Title 1">
            <a:extLst>
              <a:ext uri="{FF2B5EF4-FFF2-40B4-BE49-F238E27FC236}">
                <a16:creationId xmlns:a16="http://schemas.microsoft.com/office/drawing/2014/main" id="{3B3567DA-EC5D-D3A9-8C1A-562CB3B7059D}"/>
              </a:ext>
            </a:extLst>
          </p:cNvPr>
          <p:cNvSpPr>
            <a:spLocks noGrp="1"/>
          </p:cNvSpPr>
          <p:nvPr>
            <p:ph type="ctrTitle"/>
          </p:nvPr>
        </p:nvSpPr>
        <p:spPr>
          <a:xfrm>
            <a:off x="1524000" y="1122362"/>
            <a:ext cx="9144000" cy="2900518"/>
          </a:xfrm>
        </p:spPr>
        <p:txBody>
          <a:bodyPr>
            <a:normAutofit/>
          </a:bodyPr>
          <a:lstStyle/>
          <a:p>
            <a:r>
              <a:rPr lang="en-US">
                <a:solidFill>
                  <a:srgbClr val="FFFFFF"/>
                </a:solidFill>
              </a:rPr>
              <a:t>Large Language Model</a:t>
            </a:r>
          </a:p>
        </p:txBody>
      </p:sp>
      <p:sp>
        <p:nvSpPr>
          <p:cNvPr id="3" name="Subtitle 2">
            <a:extLst>
              <a:ext uri="{FF2B5EF4-FFF2-40B4-BE49-F238E27FC236}">
                <a16:creationId xmlns:a16="http://schemas.microsoft.com/office/drawing/2014/main" id="{FC2E6A0F-E109-6350-708A-C0C2036BCE15}"/>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Anaum Hamid</a:t>
            </a:r>
          </a:p>
        </p:txBody>
      </p:sp>
    </p:spTree>
    <p:extLst>
      <p:ext uri="{BB962C8B-B14F-4D97-AF65-F5344CB8AC3E}">
        <p14:creationId xmlns:p14="http://schemas.microsoft.com/office/powerpoint/2010/main" val="19351566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up of a colorful paper&#10;&#10;Description automatically generated">
            <a:extLst>
              <a:ext uri="{FF2B5EF4-FFF2-40B4-BE49-F238E27FC236}">
                <a16:creationId xmlns:a16="http://schemas.microsoft.com/office/drawing/2014/main" id="{C7DDEF72-0E0D-8FC4-AC0A-C73A5E0B7BAB}"/>
              </a:ext>
            </a:extLst>
          </p:cNvPr>
          <p:cNvPicPr>
            <a:picLocks noChangeAspect="1"/>
          </p:cNvPicPr>
          <p:nvPr/>
        </p:nvPicPr>
        <p:blipFill rotWithShape="1">
          <a:blip r:embed="rId3">
            <a:duotone>
              <a:schemeClr val="bg2">
                <a:shade val="45000"/>
                <a:satMod val="135000"/>
              </a:schemeClr>
              <a:prstClr val="white"/>
            </a:duotone>
          </a:blip>
          <a:srcRect b="1573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6EE1A-749F-D852-DDA1-EB6E9ADF32ED}"/>
              </a:ext>
            </a:extLst>
          </p:cNvPr>
          <p:cNvSpPr>
            <a:spLocks noGrp="1"/>
          </p:cNvSpPr>
          <p:nvPr>
            <p:ph type="title"/>
          </p:nvPr>
        </p:nvSpPr>
        <p:spPr>
          <a:xfrm>
            <a:off x="838200" y="365125"/>
            <a:ext cx="10515600" cy="1325563"/>
          </a:xfrm>
        </p:spPr>
        <p:txBody>
          <a:bodyPr>
            <a:normAutofit/>
          </a:bodyPr>
          <a:lstStyle/>
          <a:p>
            <a:r>
              <a:rPr lang="en-US" dirty="0"/>
              <a:t>Generative Pre-trained Transformers</a:t>
            </a:r>
          </a:p>
        </p:txBody>
      </p:sp>
      <p:graphicFrame>
        <p:nvGraphicFramePr>
          <p:cNvPr id="5" name="Content Placeholder 2">
            <a:extLst>
              <a:ext uri="{FF2B5EF4-FFF2-40B4-BE49-F238E27FC236}">
                <a16:creationId xmlns:a16="http://schemas.microsoft.com/office/drawing/2014/main" id="{1A44E84C-7CCA-1993-C435-C86D2CAC132F}"/>
              </a:ext>
            </a:extLst>
          </p:cNvPr>
          <p:cNvGraphicFramePr>
            <a:graphicFrameLocks noGrp="1"/>
          </p:cNvGraphicFramePr>
          <p:nvPr>
            <p:ph idx="1"/>
            <p:extLst>
              <p:ext uri="{D42A27DB-BD31-4B8C-83A1-F6EECF244321}">
                <p14:modId xmlns:p14="http://schemas.microsoft.com/office/powerpoint/2010/main" val="25863525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13715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Arc 17">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AE7A8A-BFA9-B311-D340-61B036F006DC}"/>
              </a:ext>
            </a:extLst>
          </p:cNvPr>
          <p:cNvSpPr>
            <a:spLocks noGrp="1"/>
          </p:cNvSpPr>
          <p:nvPr>
            <p:ph type="title"/>
          </p:nvPr>
        </p:nvSpPr>
        <p:spPr>
          <a:xfrm>
            <a:off x="154149" y="96485"/>
            <a:ext cx="5458838" cy="1106749"/>
          </a:xfrm>
        </p:spPr>
        <p:txBody>
          <a:bodyPr>
            <a:normAutofit/>
          </a:bodyPr>
          <a:lstStyle/>
          <a:p>
            <a:r>
              <a:rPr lang="en-US" dirty="0"/>
              <a:t>LLM Building Blocks</a:t>
            </a:r>
          </a:p>
        </p:txBody>
      </p:sp>
      <p:sp>
        <p:nvSpPr>
          <p:cNvPr id="20" name="Freeform: Shape 19">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06EC3BAC-DB25-E5FD-BC2D-731929742D1D}"/>
              </a:ext>
            </a:extLst>
          </p:cNvPr>
          <p:cNvPicPr>
            <a:picLocks noGrp="1" noChangeAspect="1"/>
          </p:cNvPicPr>
          <p:nvPr>
            <p:ph idx="1"/>
          </p:nvPr>
        </p:nvPicPr>
        <p:blipFill>
          <a:blip r:embed="rId3"/>
          <a:stretch>
            <a:fillRect/>
          </a:stretch>
        </p:blipFill>
        <p:spPr>
          <a:xfrm>
            <a:off x="66389" y="1521139"/>
            <a:ext cx="4779931" cy="391954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11" name="TextBox 8">
            <a:extLst>
              <a:ext uri="{FF2B5EF4-FFF2-40B4-BE49-F238E27FC236}">
                <a16:creationId xmlns:a16="http://schemas.microsoft.com/office/drawing/2014/main" id="{298B6114-D149-A39F-41FF-66ACA3EBD3D8}"/>
              </a:ext>
            </a:extLst>
          </p:cNvPr>
          <p:cNvGraphicFramePr/>
          <p:nvPr>
            <p:extLst>
              <p:ext uri="{D42A27DB-BD31-4B8C-83A1-F6EECF244321}">
                <p14:modId xmlns:p14="http://schemas.microsoft.com/office/powerpoint/2010/main" val="3574859691"/>
              </p:ext>
            </p:extLst>
          </p:nvPr>
        </p:nvGraphicFramePr>
        <p:xfrm>
          <a:off x="4846320" y="96486"/>
          <a:ext cx="7249823" cy="66338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13020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9C509D2-0C1A-47B8-89C1-D3AB17D45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A6C35E-DC0D-869B-8A9D-536C97CBEF64}"/>
              </a:ext>
            </a:extLst>
          </p:cNvPr>
          <p:cNvSpPr>
            <a:spLocks noGrp="1"/>
          </p:cNvSpPr>
          <p:nvPr>
            <p:ph type="title"/>
          </p:nvPr>
        </p:nvSpPr>
        <p:spPr>
          <a:xfrm>
            <a:off x="6600264" y="556994"/>
            <a:ext cx="4753535" cy="1672499"/>
          </a:xfrm>
        </p:spPr>
        <p:txBody>
          <a:bodyPr>
            <a:normAutofit/>
          </a:bodyPr>
          <a:lstStyle/>
          <a:p>
            <a:r>
              <a:rPr lang="en-US" sz="4000"/>
              <a:t>Types of LLMs</a:t>
            </a:r>
          </a:p>
        </p:txBody>
      </p:sp>
      <p:pic>
        <p:nvPicPr>
          <p:cNvPr id="6" name="Picture 5" descr="A logo of a company&#10;&#10;Description automatically generated">
            <a:extLst>
              <a:ext uri="{FF2B5EF4-FFF2-40B4-BE49-F238E27FC236}">
                <a16:creationId xmlns:a16="http://schemas.microsoft.com/office/drawing/2014/main" id="{E6BD1F73-F751-81B0-41A4-D87568D4C503}"/>
              </a:ext>
            </a:extLst>
          </p:cNvPr>
          <p:cNvPicPr>
            <a:picLocks noChangeAspect="1"/>
          </p:cNvPicPr>
          <p:nvPr/>
        </p:nvPicPr>
        <p:blipFill rotWithShape="1">
          <a:blip r:embed="rId3"/>
          <a:srcRect l="4976" r="5013" b="1"/>
          <a:stretch/>
        </p:blipFill>
        <p:spPr>
          <a:xfrm>
            <a:off x="-4642" y="10"/>
            <a:ext cx="3006061" cy="3339639"/>
          </a:xfrm>
          <a:prstGeom prst="rect">
            <a:avLst/>
          </a:prstGeom>
        </p:spPr>
      </p:pic>
      <p:pic>
        <p:nvPicPr>
          <p:cNvPr id="9" name="Picture 8" descr="A colorful text with arrows&#10;&#10;Description automatically generated">
            <a:extLst>
              <a:ext uri="{FF2B5EF4-FFF2-40B4-BE49-F238E27FC236}">
                <a16:creationId xmlns:a16="http://schemas.microsoft.com/office/drawing/2014/main" id="{FFB058B4-DEFD-4046-8447-5883988E7585}"/>
              </a:ext>
            </a:extLst>
          </p:cNvPr>
          <p:cNvPicPr>
            <a:picLocks noChangeAspect="1"/>
          </p:cNvPicPr>
          <p:nvPr/>
        </p:nvPicPr>
        <p:blipFill rotWithShape="1">
          <a:blip r:embed="rId4"/>
          <a:srcRect l="24824" r="24797" b="1"/>
          <a:stretch/>
        </p:blipFill>
        <p:spPr>
          <a:xfrm>
            <a:off x="3198068" y="10"/>
            <a:ext cx="2991088" cy="3339639"/>
          </a:xfrm>
          <a:prstGeom prst="rect">
            <a:avLst/>
          </a:prstGeom>
        </p:spPr>
      </p:pic>
      <p:pic>
        <p:nvPicPr>
          <p:cNvPr id="18" name="Picture 17" descr="A diagram of a company&#10;&#10;Description automatically generated">
            <a:extLst>
              <a:ext uri="{FF2B5EF4-FFF2-40B4-BE49-F238E27FC236}">
                <a16:creationId xmlns:a16="http://schemas.microsoft.com/office/drawing/2014/main" id="{94389440-DEE8-20FD-8891-EEFD809A4774}"/>
              </a:ext>
            </a:extLst>
          </p:cNvPr>
          <p:cNvPicPr>
            <a:picLocks noChangeAspect="1"/>
          </p:cNvPicPr>
          <p:nvPr/>
        </p:nvPicPr>
        <p:blipFill rotWithShape="1">
          <a:blip r:embed="rId5"/>
          <a:srcRect t="23676" r="-1" b="22364"/>
          <a:stretch/>
        </p:blipFill>
        <p:spPr>
          <a:xfrm>
            <a:off x="-2" y="3518351"/>
            <a:ext cx="6189158" cy="3339649"/>
          </a:xfrm>
          <a:prstGeom prst="rect">
            <a:avLst/>
          </a:prstGeom>
        </p:spPr>
      </p:pic>
      <p:graphicFrame>
        <p:nvGraphicFramePr>
          <p:cNvPr id="5" name="Content Placeholder 2">
            <a:extLst>
              <a:ext uri="{FF2B5EF4-FFF2-40B4-BE49-F238E27FC236}">
                <a16:creationId xmlns:a16="http://schemas.microsoft.com/office/drawing/2014/main" id="{5FDFF0B9-0564-42A5-E2C0-DE2121791BCE}"/>
              </a:ext>
            </a:extLst>
          </p:cNvPr>
          <p:cNvGraphicFramePr>
            <a:graphicFrameLocks noGrp="1"/>
          </p:cNvGraphicFramePr>
          <p:nvPr>
            <p:ph idx="1"/>
            <p:extLst>
              <p:ext uri="{D42A27DB-BD31-4B8C-83A1-F6EECF244321}">
                <p14:modId xmlns:p14="http://schemas.microsoft.com/office/powerpoint/2010/main" val="4047892755"/>
              </p:ext>
            </p:extLst>
          </p:nvPr>
        </p:nvGraphicFramePr>
        <p:xfrm>
          <a:off x="6600264" y="1889760"/>
          <a:ext cx="5058335" cy="421861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138071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5BAA5-7049-5BBA-0865-55975DB225D5}"/>
              </a:ext>
            </a:extLst>
          </p:cNvPr>
          <p:cNvSpPr>
            <a:spLocks noGrp="1"/>
          </p:cNvSpPr>
          <p:nvPr>
            <p:ph type="title"/>
          </p:nvPr>
        </p:nvSpPr>
        <p:spPr>
          <a:xfrm>
            <a:off x="718832" y="288290"/>
            <a:ext cx="10957560" cy="1325563"/>
          </a:xfrm>
        </p:spPr>
        <p:txBody>
          <a:bodyPr>
            <a:normAutofit/>
          </a:bodyPr>
          <a:lstStyle/>
          <a:p>
            <a:pPr algn="ctr"/>
            <a:r>
              <a:rPr lang="en-US" sz="4000" b="1" dirty="0"/>
              <a:t>Data processing pipeline for pre-training corpus preparation</a:t>
            </a:r>
          </a:p>
        </p:txBody>
      </p:sp>
      <p:pic>
        <p:nvPicPr>
          <p:cNvPr id="5" name="Content Placeholder 4" descr="A diagram of a variety of text&#10;&#10;Description automatically generated with medium confidence">
            <a:extLst>
              <a:ext uri="{FF2B5EF4-FFF2-40B4-BE49-F238E27FC236}">
                <a16:creationId xmlns:a16="http://schemas.microsoft.com/office/drawing/2014/main" id="{A7A86B8E-64F6-642B-C8C8-A459F5AE88A5}"/>
              </a:ext>
            </a:extLst>
          </p:cNvPr>
          <p:cNvPicPr>
            <a:picLocks noGrp="1" noChangeAspect="1"/>
          </p:cNvPicPr>
          <p:nvPr>
            <p:ph idx="1"/>
          </p:nvPr>
        </p:nvPicPr>
        <p:blipFill>
          <a:blip r:embed="rId3"/>
          <a:stretch>
            <a:fillRect/>
          </a:stretch>
        </p:blipFill>
        <p:spPr>
          <a:xfrm>
            <a:off x="396240" y="1505585"/>
            <a:ext cx="11280152" cy="4987290"/>
          </a:xfrm>
        </p:spPr>
      </p:pic>
    </p:spTree>
    <p:extLst>
      <p:ext uri="{BB962C8B-B14F-4D97-AF65-F5344CB8AC3E}">
        <p14:creationId xmlns:p14="http://schemas.microsoft.com/office/powerpoint/2010/main" val="4283267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627FF48C-AF46-4D52-998F-ED0BDDEEF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9000"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FA23A65-3E7E-6B65-7347-5D80C270116E}"/>
              </a:ext>
            </a:extLst>
          </p:cNvPr>
          <p:cNvSpPr>
            <a:spLocks noGrp="1"/>
          </p:cNvSpPr>
          <p:nvPr>
            <p:ph type="title"/>
          </p:nvPr>
        </p:nvSpPr>
        <p:spPr>
          <a:xfrm>
            <a:off x="1137034" y="609599"/>
            <a:ext cx="5338194" cy="1322888"/>
          </a:xfrm>
        </p:spPr>
        <p:txBody>
          <a:bodyPr vert="horz" lIns="91440" tIns="45720" rIns="91440" bIns="45720" rtlCol="0">
            <a:normAutofit/>
          </a:bodyPr>
          <a:lstStyle/>
          <a:p>
            <a:r>
              <a:rPr lang="en-US" b="1" kern="1200" dirty="0">
                <a:latin typeface="+mj-lt"/>
                <a:ea typeface="+mj-ea"/>
                <a:cs typeface="+mj-cs"/>
              </a:rPr>
              <a:t>LLM in Finance</a:t>
            </a:r>
          </a:p>
        </p:txBody>
      </p:sp>
      <p:sp>
        <p:nvSpPr>
          <p:cNvPr id="24" name="Content Placeholder 23">
            <a:extLst>
              <a:ext uri="{FF2B5EF4-FFF2-40B4-BE49-F238E27FC236}">
                <a16:creationId xmlns:a16="http://schemas.microsoft.com/office/drawing/2014/main" id="{A0525665-14E5-6179-6539-377614DFEAFC}"/>
              </a:ext>
            </a:extLst>
          </p:cNvPr>
          <p:cNvSpPr>
            <a:spLocks noGrp="1"/>
          </p:cNvSpPr>
          <p:nvPr>
            <p:ph idx="1"/>
          </p:nvPr>
        </p:nvSpPr>
        <p:spPr>
          <a:xfrm>
            <a:off x="1137034" y="2194101"/>
            <a:ext cx="4742771" cy="3983415"/>
          </a:xfrm>
        </p:spPr>
        <p:txBody>
          <a:bodyPr>
            <a:normAutofit/>
          </a:bodyPr>
          <a:lstStyle/>
          <a:p>
            <a:r>
              <a:rPr lang="en-US" sz="2000" dirty="0" err="1">
                <a:effectLst/>
                <a:latin typeface="Times New Roman" panose="02020603050405020304" pitchFamily="18" charset="0"/>
                <a:ea typeface="Times New Roman" panose="02020603050405020304" pitchFamily="18" charset="0"/>
              </a:rPr>
              <a:t>BloombergGPT</a:t>
            </a:r>
            <a:r>
              <a:rPr lang="en-US" sz="2000" dirty="0">
                <a:effectLst/>
                <a:latin typeface="Times New Roman" panose="02020603050405020304" pitchFamily="18" charset="0"/>
                <a:ea typeface="Times New Roman" panose="02020603050405020304" pitchFamily="18" charset="0"/>
              </a:rPr>
              <a:t>, a massive 50 billion-parameter language model, has transformed financial NLP tasks like news classification, entity recognition, and question answering. Trained on extensive financial data, it revolutionizes customer service by efficiently addressing queries and offering exceptional financial guidance.</a:t>
            </a:r>
          </a:p>
          <a:p>
            <a:r>
              <a:rPr lang="en-US" sz="2000" dirty="0"/>
              <a:t> </a:t>
            </a:r>
            <a:r>
              <a:rPr lang="en-US" sz="2000" dirty="0" err="1"/>
              <a:t>FinGPT</a:t>
            </a:r>
            <a:r>
              <a:rPr lang="en-US" sz="2000" dirty="0"/>
              <a:t> is an open-source LLM tailored for finance. </a:t>
            </a:r>
          </a:p>
        </p:txBody>
      </p:sp>
      <p:pic>
        <p:nvPicPr>
          <p:cNvPr id="7" name="Picture 6" descr="A close-up of several logos&#10;&#10;Description automatically generated">
            <a:extLst>
              <a:ext uri="{FF2B5EF4-FFF2-40B4-BE49-F238E27FC236}">
                <a16:creationId xmlns:a16="http://schemas.microsoft.com/office/drawing/2014/main" id="{A68695DC-3D10-46EB-111C-14E6B933DE44}"/>
              </a:ext>
            </a:extLst>
          </p:cNvPr>
          <p:cNvPicPr>
            <a:picLocks noChangeAspect="1"/>
          </p:cNvPicPr>
          <p:nvPr/>
        </p:nvPicPr>
        <p:blipFill rotWithShape="1">
          <a:blip r:embed="rId3"/>
          <a:srcRect l="2647" r="219"/>
          <a:stretch/>
        </p:blipFill>
        <p:spPr>
          <a:xfrm>
            <a:off x="7612913" y="1123436"/>
            <a:ext cx="3740887" cy="2156708"/>
          </a:xfrm>
          <a:prstGeom prst="rect">
            <a:avLst/>
          </a:prstGeom>
        </p:spPr>
      </p:pic>
      <p:pic>
        <p:nvPicPr>
          <p:cNvPr id="5" name="Content Placeholder 4" descr="A person holding a cigarette&#10;&#10;Description automatically generated">
            <a:extLst>
              <a:ext uri="{FF2B5EF4-FFF2-40B4-BE49-F238E27FC236}">
                <a16:creationId xmlns:a16="http://schemas.microsoft.com/office/drawing/2014/main" id="{60E191B3-DCA7-0CC5-68B3-6CB64127C673}"/>
              </a:ext>
            </a:extLst>
          </p:cNvPr>
          <p:cNvPicPr>
            <a:picLocks noChangeAspect="1"/>
          </p:cNvPicPr>
          <p:nvPr/>
        </p:nvPicPr>
        <p:blipFill rotWithShape="1">
          <a:blip r:embed="rId4"/>
          <a:srcRect l="7050" r="6227" b="3"/>
          <a:stretch/>
        </p:blipFill>
        <p:spPr>
          <a:xfrm>
            <a:off x="7612912" y="3601878"/>
            <a:ext cx="3740887" cy="2156737"/>
          </a:xfrm>
          <a:prstGeom prst="rect">
            <a:avLst/>
          </a:prstGeom>
        </p:spPr>
      </p:pic>
    </p:spTree>
    <p:extLst>
      <p:ext uri="{BB962C8B-B14F-4D97-AF65-F5344CB8AC3E}">
        <p14:creationId xmlns:p14="http://schemas.microsoft.com/office/powerpoint/2010/main" val="1817286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AE4DB-9760-BCEA-489D-C3A429571E37}"/>
              </a:ext>
            </a:extLst>
          </p:cNvPr>
          <p:cNvSpPr>
            <a:spLocks noGrp="1"/>
          </p:cNvSpPr>
          <p:nvPr>
            <p:ph type="title"/>
          </p:nvPr>
        </p:nvSpPr>
        <p:spPr>
          <a:xfrm>
            <a:off x="838200" y="365125"/>
            <a:ext cx="10515600" cy="960755"/>
          </a:xfrm>
        </p:spPr>
        <p:txBody>
          <a:bodyPr/>
          <a:lstStyle/>
          <a:p>
            <a:r>
              <a:rPr lang="en-US" sz="4400" b="1" kern="1200" dirty="0">
                <a:latin typeface="+mj-lt"/>
                <a:ea typeface="+mj-ea"/>
                <a:cs typeface="+mj-cs"/>
              </a:rPr>
              <a:t>LLM in Health Care</a:t>
            </a:r>
            <a:endParaRPr lang="en-US" b="1" dirty="0"/>
          </a:p>
        </p:txBody>
      </p:sp>
      <p:pic>
        <p:nvPicPr>
          <p:cNvPr id="5" name="Content Placeholder 4">
            <a:extLst>
              <a:ext uri="{FF2B5EF4-FFF2-40B4-BE49-F238E27FC236}">
                <a16:creationId xmlns:a16="http://schemas.microsoft.com/office/drawing/2014/main" id="{44FFC0B7-3522-CD71-9D42-BD07E9DB7BB5}"/>
              </a:ext>
            </a:extLst>
          </p:cNvPr>
          <p:cNvPicPr>
            <a:picLocks noGrp="1" noChangeAspect="1"/>
          </p:cNvPicPr>
          <p:nvPr>
            <p:ph idx="1"/>
          </p:nvPr>
        </p:nvPicPr>
        <p:blipFill>
          <a:blip r:embed="rId2"/>
          <a:stretch>
            <a:fillRect/>
          </a:stretch>
        </p:blipFill>
        <p:spPr>
          <a:xfrm>
            <a:off x="4193964" y="1519953"/>
            <a:ext cx="7159835" cy="4027407"/>
          </a:xfrm>
          <a:ln>
            <a:solidFill>
              <a:schemeClr val="accent2"/>
            </a:solidFill>
          </a:ln>
        </p:spPr>
      </p:pic>
      <p:sp>
        <p:nvSpPr>
          <p:cNvPr id="9" name="TextBox 8">
            <a:extLst>
              <a:ext uri="{FF2B5EF4-FFF2-40B4-BE49-F238E27FC236}">
                <a16:creationId xmlns:a16="http://schemas.microsoft.com/office/drawing/2014/main" id="{C6E1EBE4-C7FE-F145-C0E2-67D16CC71E3F}"/>
              </a:ext>
            </a:extLst>
          </p:cNvPr>
          <p:cNvSpPr txBox="1"/>
          <p:nvPr/>
        </p:nvSpPr>
        <p:spPr>
          <a:xfrm>
            <a:off x="381000" y="2066836"/>
            <a:ext cx="3703320" cy="3600986"/>
          </a:xfrm>
          <a:prstGeom prst="rect">
            <a:avLst/>
          </a:prstGeom>
          <a:noFill/>
        </p:spPr>
        <p:txBody>
          <a:bodyPr wrap="square">
            <a:spAutoFit/>
          </a:bodyPr>
          <a:lstStyle/>
          <a:p>
            <a:r>
              <a:rPr lang="en-US" sz="2400" dirty="0"/>
              <a:t>Med-</a:t>
            </a:r>
            <a:r>
              <a:rPr lang="en-US" sz="2400" dirty="0" err="1"/>
              <a:t>PaLM</a:t>
            </a:r>
            <a:r>
              <a:rPr lang="en-US" sz="2400" dirty="0"/>
              <a:t> M is a large multimodal generative model that flexibly encodes and interprets biomedical data including clinical language, imaging, and genomics with the same model weights.</a:t>
            </a:r>
          </a:p>
          <a:p>
            <a:endParaRPr lang="en-US" dirty="0"/>
          </a:p>
          <a:p>
            <a:endParaRPr lang="en-US" dirty="0"/>
          </a:p>
        </p:txBody>
      </p:sp>
    </p:spTree>
    <p:extLst>
      <p:ext uri="{BB962C8B-B14F-4D97-AF65-F5344CB8AC3E}">
        <p14:creationId xmlns:p14="http://schemas.microsoft.com/office/powerpoint/2010/main" val="79649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B2D95-26DB-ED90-D058-39C90B6E0E36}"/>
              </a:ext>
            </a:extLst>
          </p:cNvPr>
          <p:cNvSpPr>
            <a:spLocks noGrp="1"/>
          </p:cNvSpPr>
          <p:nvPr>
            <p:ph type="title"/>
          </p:nvPr>
        </p:nvSpPr>
        <p:spPr/>
        <p:txBody>
          <a:bodyPr/>
          <a:lstStyle/>
          <a:p>
            <a:r>
              <a:rPr lang="en-US" sz="4400" b="1" kern="1200" dirty="0">
                <a:latin typeface="+mj-lt"/>
                <a:ea typeface="+mj-ea"/>
                <a:cs typeface="+mj-cs"/>
              </a:rPr>
              <a:t>LLM in Health Care - </a:t>
            </a:r>
            <a:r>
              <a:rPr lang="en-US" sz="4400" b="1" kern="1200" dirty="0" err="1">
                <a:latin typeface="+mj-lt"/>
                <a:ea typeface="+mj-ea"/>
                <a:cs typeface="+mj-cs"/>
              </a:rPr>
              <a:t>XrayGPT</a:t>
            </a:r>
            <a:endParaRPr lang="en-US" b="1" dirty="0"/>
          </a:p>
        </p:txBody>
      </p:sp>
      <p:pic>
        <p:nvPicPr>
          <p:cNvPr id="5" name="Content Placeholder 4">
            <a:extLst>
              <a:ext uri="{FF2B5EF4-FFF2-40B4-BE49-F238E27FC236}">
                <a16:creationId xmlns:a16="http://schemas.microsoft.com/office/drawing/2014/main" id="{A7988A38-F9BB-4908-E0B2-34D58B91D53D}"/>
              </a:ext>
            </a:extLst>
          </p:cNvPr>
          <p:cNvPicPr>
            <a:picLocks noGrp="1" noChangeAspect="1"/>
          </p:cNvPicPr>
          <p:nvPr>
            <p:ph idx="1"/>
          </p:nvPr>
        </p:nvPicPr>
        <p:blipFill>
          <a:blip r:embed="rId2"/>
          <a:stretch>
            <a:fillRect/>
          </a:stretch>
        </p:blipFill>
        <p:spPr>
          <a:xfrm>
            <a:off x="1016000" y="2413794"/>
            <a:ext cx="10160000" cy="3175000"/>
          </a:xfrm>
        </p:spPr>
      </p:pic>
    </p:spTree>
    <p:extLst>
      <p:ext uri="{BB962C8B-B14F-4D97-AF65-F5344CB8AC3E}">
        <p14:creationId xmlns:p14="http://schemas.microsoft.com/office/powerpoint/2010/main" val="2519570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7A203437-703A-4E00-A8C0-91D328D6C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3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696776-2779-D696-63E7-E16A9F866513}"/>
              </a:ext>
            </a:extLst>
          </p:cNvPr>
          <p:cNvSpPr>
            <a:spLocks noGrp="1"/>
          </p:cNvSpPr>
          <p:nvPr>
            <p:ph type="title"/>
          </p:nvPr>
        </p:nvSpPr>
        <p:spPr>
          <a:xfrm>
            <a:off x="589009" y="502400"/>
            <a:ext cx="3367171" cy="1818064"/>
          </a:xfrm>
        </p:spPr>
        <p:txBody>
          <a:bodyPr>
            <a:normAutofit/>
          </a:bodyPr>
          <a:lstStyle/>
          <a:p>
            <a:pPr algn="ctr"/>
            <a:r>
              <a:rPr lang="en-US" sz="4800" b="1" kern="1200" dirty="0">
                <a:latin typeface="+mj-lt"/>
                <a:ea typeface="+mj-ea"/>
                <a:cs typeface="+mj-cs"/>
              </a:rPr>
              <a:t>LLM in Education</a:t>
            </a:r>
            <a:endParaRPr lang="en-US" sz="4800" b="1" dirty="0"/>
          </a:p>
        </p:txBody>
      </p:sp>
      <p:pic>
        <p:nvPicPr>
          <p:cNvPr id="7" name="Picture 6" descr="A logo for a software company&#10;&#10;Description automatically generated">
            <a:extLst>
              <a:ext uri="{FF2B5EF4-FFF2-40B4-BE49-F238E27FC236}">
                <a16:creationId xmlns:a16="http://schemas.microsoft.com/office/drawing/2014/main" id="{9125B198-A69C-AA46-DECC-82BBDDF8B4FF}"/>
              </a:ext>
            </a:extLst>
          </p:cNvPr>
          <p:cNvPicPr>
            <a:picLocks noChangeAspect="1"/>
          </p:cNvPicPr>
          <p:nvPr/>
        </p:nvPicPr>
        <p:blipFill rotWithShape="1">
          <a:blip r:embed="rId3"/>
          <a:srcRect t="26564" b="9123"/>
          <a:stretch/>
        </p:blipFill>
        <p:spPr>
          <a:xfrm>
            <a:off x="4555236" y="6"/>
            <a:ext cx="7636763" cy="2762724"/>
          </a:xfrm>
          <a:prstGeom prst="rect">
            <a:avLst/>
          </a:prstGeom>
        </p:spPr>
      </p:pic>
      <p:sp>
        <p:nvSpPr>
          <p:cNvPr id="16" name="Rectangle 15">
            <a:extLst>
              <a:ext uri="{FF2B5EF4-FFF2-40B4-BE49-F238E27FC236}">
                <a16:creationId xmlns:a16="http://schemas.microsoft.com/office/drawing/2014/main" id="{CD84038B-4A56-439B-A184-79B2D4506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2729"/>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5" name="Content Placeholder 4" descr="A black and red text on a black background&#10;&#10;Description automatically generated">
            <a:extLst>
              <a:ext uri="{FF2B5EF4-FFF2-40B4-BE49-F238E27FC236}">
                <a16:creationId xmlns:a16="http://schemas.microsoft.com/office/drawing/2014/main" id="{F6BD3FF7-3070-94A6-1AB1-F1932057F9DA}"/>
              </a:ext>
            </a:extLst>
          </p:cNvPr>
          <p:cNvPicPr>
            <a:picLocks noChangeAspect="1"/>
          </p:cNvPicPr>
          <p:nvPr/>
        </p:nvPicPr>
        <p:blipFill rotWithShape="1">
          <a:blip r:embed="rId4"/>
          <a:srcRect l="5542" r="9517" b="3"/>
          <a:stretch/>
        </p:blipFill>
        <p:spPr>
          <a:xfrm>
            <a:off x="-1" y="2826737"/>
            <a:ext cx="4565779" cy="4031263"/>
          </a:xfrm>
          <a:prstGeom prst="rect">
            <a:avLst/>
          </a:prstGeom>
        </p:spPr>
      </p:pic>
      <p:sp>
        <p:nvSpPr>
          <p:cNvPr id="19" name="Content Placeholder 10">
            <a:extLst>
              <a:ext uri="{FF2B5EF4-FFF2-40B4-BE49-F238E27FC236}">
                <a16:creationId xmlns:a16="http://schemas.microsoft.com/office/drawing/2014/main" id="{97C4963F-7672-2FEA-B6A8-2220065C006C}"/>
              </a:ext>
            </a:extLst>
          </p:cNvPr>
          <p:cNvSpPr>
            <a:spLocks noGrp="1"/>
          </p:cNvSpPr>
          <p:nvPr>
            <p:ph idx="1"/>
          </p:nvPr>
        </p:nvSpPr>
        <p:spPr>
          <a:xfrm>
            <a:off x="5449633" y="3455208"/>
            <a:ext cx="5742432" cy="2344708"/>
          </a:xfrm>
        </p:spPr>
        <p:txBody>
          <a:bodyPr anchor="ctr">
            <a:normAutofit/>
          </a:bodyPr>
          <a:lstStyle/>
          <a:p>
            <a:pPr algn="just"/>
            <a:r>
              <a:rPr lang="en-US" sz="1800" dirty="0">
                <a:solidFill>
                  <a:srgbClr val="000000"/>
                </a:solidFill>
                <a:effectLst/>
                <a:ea typeface="Times New Roman" panose="02020603050405020304" pitchFamily="18" charset="0"/>
              </a:rPr>
              <a:t>PDFGPT  uses the GPT-3 model to generate responses to user queries. PDFGPT can be used to extract information from PDF files, answer questions about the content of PDF files, and generate summaries of PDF files.</a:t>
            </a:r>
            <a:endParaRPr lang="en-US" sz="1800" dirty="0">
              <a:effectLst/>
              <a:ea typeface="Times New Roman" panose="02020603050405020304" pitchFamily="18" charset="0"/>
            </a:endParaRPr>
          </a:p>
          <a:p>
            <a:pPr algn="just"/>
            <a:r>
              <a:rPr lang="en-US" sz="1800" dirty="0"/>
              <a:t>GitHub Copilot is an AI-powered code completion tool developed by GitHub in collaboration with </a:t>
            </a:r>
            <a:r>
              <a:rPr lang="en-US" sz="1800" dirty="0" err="1"/>
              <a:t>OpenAI</a:t>
            </a:r>
            <a:r>
              <a:rPr lang="en-US" sz="1800" dirty="0"/>
              <a:t>. It utilizes </a:t>
            </a:r>
            <a:r>
              <a:rPr lang="en-US" sz="1800" dirty="0" err="1"/>
              <a:t>OpenAI’s</a:t>
            </a:r>
            <a:r>
              <a:rPr lang="en-US" sz="1800" dirty="0"/>
              <a:t> GPT-3 language model to assist developers in writing code more efficiently.</a:t>
            </a:r>
          </a:p>
        </p:txBody>
      </p:sp>
      <p:sp>
        <p:nvSpPr>
          <p:cNvPr id="18" name="Rectangle 17">
            <a:extLst>
              <a:ext uri="{FF2B5EF4-FFF2-40B4-BE49-F238E27FC236}">
                <a16:creationId xmlns:a16="http://schemas.microsoft.com/office/drawing/2014/main" id="{4F96EE13-2C4D-4262-812E-DDE5FC35F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58239"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Tree>
    <p:extLst>
      <p:ext uri="{BB962C8B-B14F-4D97-AF65-F5344CB8AC3E}">
        <p14:creationId xmlns:p14="http://schemas.microsoft.com/office/powerpoint/2010/main" val="249208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42B44-EBF3-A8C1-D19D-59D5BB111D1D}"/>
              </a:ext>
            </a:extLst>
          </p:cNvPr>
          <p:cNvSpPr>
            <a:spLocks noGrp="1"/>
          </p:cNvSpPr>
          <p:nvPr>
            <p:ph type="title"/>
          </p:nvPr>
        </p:nvSpPr>
        <p:spPr/>
        <p:txBody>
          <a:bodyPr/>
          <a:lstStyle/>
          <a:p>
            <a:r>
              <a:rPr lang="en-US"/>
              <a:t>Machine Translation</a:t>
            </a:r>
            <a:endParaRPr lang="en-US" dirty="0"/>
          </a:p>
        </p:txBody>
      </p:sp>
      <p:sp>
        <p:nvSpPr>
          <p:cNvPr id="3" name="Content Placeholder 2">
            <a:extLst>
              <a:ext uri="{FF2B5EF4-FFF2-40B4-BE49-F238E27FC236}">
                <a16:creationId xmlns:a16="http://schemas.microsoft.com/office/drawing/2014/main" id="{815C2B0A-C416-F8F9-630D-C0023F96A3BC}"/>
              </a:ext>
            </a:extLst>
          </p:cNvPr>
          <p:cNvSpPr>
            <a:spLocks noGrp="1"/>
          </p:cNvSpPr>
          <p:nvPr>
            <p:ph idx="1"/>
          </p:nvPr>
        </p:nvSpPr>
        <p:spPr/>
        <p:txBody>
          <a:bodyPr/>
          <a:lstStyle/>
          <a:p>
            <a:r>
              <a:rPr lang="en-US" dirty="0"/>
              <a:t>Task: Translate between languages</a:t>
            </a:r>
          </a:p>
          <a:p>
            <a:r>
              <a:rPr lang="en-US" dirty="0"/>
              <a:t>Use Cases: This is particularly valuable for business, travel, medical science, education, and law, facilitating translation of documents across languages. Additionally, it aids language learning for students.</a:t>
            </a:r>
          </a:p>
          <a:p>
            <a:r>
              <a:rPr lang="en-US" dirty="0"/>
              <a:t>Technique: Neural Machine Translation (NMT)</a:t>
            </a:r>
          </a:p>
          <a:p>
            <a:r>
              <a:rPr lang="en-US" dirty="0"/>
              <a:t>Source: </a:t>
            </a:r>
            <a:r>
              <a:rPr lang="en-US" dirty="0">
                <a:hlinkClick r:id="rId2"/>
              </a:rPr>
              <a:t>Effective Approaches to Attention-based Neural Machine Translation</a:t>
            </a:r>
            <a:endParaRPr lang="en-US" dirty="0"/>
          </a:p>
          <a:p>
            <a:endParaRPr lang="en-US" dirty="0"/>
          </a:p>
          <a:p>
            <a:endParaRPr lang="en-US" dirty="0"/>
          </a:p>
        </p:txBody>
      </p:sp>
    </p:spTree>
    <p:extLst>
      <p:ext uri="{BB962C8B-B14F-4D97-AF65-F5344CB8AC3E}">
        <p14:creationId xmlns:p14="http://schemas.microsoft.com/office/powerpoint/2010/main" val="1330918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155D3-D251-D80E-E25A-61FD406CB262}"/>
              </a:ext>
            </a:extLst>
          </p:cNvPr>
          <p:cNvSpPr>
            <a:spLocks noGrp="1"/>
          </p:cNvSpPr>
          <p:nvPr>
            <p:ph type="title"/>
          </p:nvPr>
        </p:nvSpPr>
        <p:spPr/>
        <p:txBody>
          <a:bodyPr/>
          <a:lstStyle/>
          <a:p>
            <a:r>
              <a:rPr lang="en-US" dirty="0"/>
              <a:t>Sentiment Analysis</a:t>
            </a:r>
          </a:p>
        </p:txBody>
      </p:sp>
      <p:sp>
        <p:nvSpPr>
          <p:cNvPr id="3" name="Content Placeholder 2">
            <a:extLst>
              <a:ext uri="{FF2B5EF4-FFF2-40B4-BE49-F238E27FC236}">
                <a16:creationId xmlns:a16="http://schemas.microsoft.com/office/drawing/2014/main" id="{7F46E133-4E7B-67AB-ADC8-8AF221FEBF76}"/>
              </a:ext>
            </a:extLst>
          </p:cNvPr>
          <p:cNvSpPr>
            <a:spLocks noGrp="1"/>
          </p:cNvSpPr>
          <p:nvPr>
            <p:ph idx="1"/>
          </p:nvPr>
        </p:nvSpPr>
        <p:spPr/>
        <p:txBody>
          <a:bodyPr/>
          <a:lstStyle/>
          <a:p>
            <a:r>
              <a:rPr lang="en-US" dirty="0"/>
              <a:t>Task : Determine tone of text or conversation</a:t>
            </a:r>
          </a:p>
          <a:p>
            <a:r>
              <a:rPr lang="en-US" dirty="0"/>
              <a:t>Use Cases: This can be used for the task of market research, customer analysis and social media monitoring.</a:t>
            </a:r>
          </a:p>
          <a:p>
            <a:r>
              <a:rPr lang="en-US" dirty="0"/>
              <a:t>Technique: Convolutional and recurrent neural network</a:t>
            </a:r>
          </a:p>
          <a:p>
            <a:r>
              <a:rPr lang="en-US" dirty="0"/>
              <a:t>Source: </a:t>
            </a:r>
            <a:r>
              <a:rPr lang="en-US" b="0" i="0" dirty="0">
                <a:solidFill>
                  <a:srgbClr val="2E2E2E"/>
                </a:solidFill>
                <a:effectLst/>
                <a:latin typeface="ElsevierGulliver"/>
                <a:hlinkClick r:id="rId2"/>
              </a:rPr>
              <a:t>Attention-based sentiment analysis using convolutional and recurrent neural network.</a:t>
            </a:r>
            <a:endParaRPr lang="en-US" dirty="0"/>
          </a:p>
          <a:p>
            <a:endParaRPr lang="en-US" dirty="0"/>
          </a:p>
        </p:txBody>
      </p:sp>
    </p:spTree>
    <p:extLst>
      <p:ext uri="{BB962C8B-B14F-4D97-AF65-F5344CB8AC3E}">
        <p14:creationId xmlns:p14="http://schemas.microsoft.com/office/powerpoint/2010/main" val="3659397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ackground of data">
            <a:extLst>
              <a:ext uri="{FF2B5EF4-FFF2-40B4-BE49-F238E27FC236}">
                <a16:creationId xmlns:a16="http://schemas.microsoft.com/office/drawing/2014/main" id="{DA4FDF0D-E202-8BFA-D503-598CB7EEAA20}"/>
              </a:ext>
            </a:extLst>
          </p:cNvPr>
          <p:cNvPicPr>
            <a:picLocks noChangeAspect="1"/>
          </p:cNvPicPr>
          <p:nvPr/>
        </p:nvPicPr>
        <p:blipFill rotWithShape="1">
          <a:blip r:embed="rId2"/>
          <a:srcRect l="15732" r="24319"/>
          <a:stretch/>
        </p:blipFill>
        <p:spPr>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p:spPr>
      </p:pic>
      <p:sp useBgFill="1">
        <p:nvSpPr>
          <p:cNvPr id="41" name="Freeform: Shape 40">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158BC4-9F06-777F-798D-E5C07E38DBE5}"/>
              </a:ext>
            </a:extLst>
          </p:cNvPr>
          <p:cNvSpPr>
            <a:spLocks noGrp="1"/>
          </p:cNvSpPr>
          <p:nvPr>
            <p:ph type="title"/>
          </p:nvPr>
        </p:nvSpPr>
        <p:spPr>
          <a:xfrm>
            <a:off x="374904" y="856488"/>
            <a:ext cx="4992624" cy="1243584"/>
          </a:xfrm>
        </p:spPr>
        <p:txBody>
          <a:bodyPr anchor="ctr">
            <a:normAutofit/>
          </a:bodyPr>
          <a:lstStyle/>
          <a:p>
            <a:r>
              <a:rPr lang="en-US" sz="3400" b="1" dirty="0"/>
              <a:t>Large Language Models</a:t>
            </a:r>
          </a:p>
        </p:txBody>
      </p:sp>
      <p:sp>
        <p:nvSpPr>
          <p:cNvPr id="45" name="Rectangle 44">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7" name="Rectangle 46">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2FA7E16-08B2-133F-2B2F-936312F7A103}"/>
              </a:ext>
            </a:extLst>
          </p:cNvPr>
          <p:cNvSpPr>
            <a:spLocks noGrp="1"/>
          </p:cNvSpPr>
          <p:nvPr>
            <p:ph idx="1"/>
          </p:nvPr>
        </p:nvSpPr>
        <p:spPr>
          <a:xfrm>
            <a:off x="374904" y="2522949"/>
            <a:ext cx="5065776" cy="3402363"/>
          </a:xfrm>
        </p:spPr>
        <p:txBody>
          <a:bodyPr anchor="t">
            <a:normAutofit/>
          </a:bodyPr>
          <a:lstStyle/>
          <a:p>
            <a:pPr marL="0" indent="0">
              <a:buNone/>
            </a:pPr>
            <a:r>
              <a:rPr lang="en-US" sz="2400" i="0" dirty="0">
                <a:effectLst/>
              </a:rPr>
              <a:t>A large language model is a trained deep-learning model that understands and generates text in a human-like fashion. </a:t>
            </a:r>
          </a:p>
          <a:p>
            <a:pPr marL="0" indent="0">
              <a:buNone/>
            </a:pPr>
            <a:r>
              <a:rPr lang="en-US" sz="2400" i="0" dirty="0">
                <a:effectLst/>
              </a:rPr>
              <a:t>LLMs are built on neural network architectures, particularly the transformer architecture.</a:t>
            </a:r>
          </a:p>
        </p:txBody>
      </p:sp>
    </p:spTree>
    <p:extLst>
      <p:ext uri="{BB962C8B-B14F-4D97-AF65-F5344CB8AC3E}">
        <p14:creationId xmlns:p14="http://schemas.microsoft.com/office/powerpoint/2010/main" val="1754758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1" name="Rectangle 10">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457E5AA-3893-6850-C251-85C6A274F6BA}"/>
              </a:ext>
            </a:extLst>
          </p:cNvPr>
          <p:cNvSpPr>
            <a:spLocks noGrp="1"/>
          </p:cNvSpPr>
          <p:nvPr>
            <p:ph type="title"/>
          </p:nvPr>
        </p:nvSpPr>
        <p:spPr>
          <a:xfrm>
            <a:off x="755484" y="739835"/>
            <a:ext cx="3702580" cy="1616203"/>
          </a:xfrm>
        </p:spPr>
        <p:txBody>
          <a:bodyPr anchor="b">
            <a:normAutofit/>
          </a:bodyPr>
          <a:lstStyle/>
          <a:p>
            <a:r>
              <a:rPr lang="en-US" sz="3200">
                <a:solidFill>
                  <a:srgbClr val="FFFFFF"/>
                </a:solidFill>
              </a:rPr>
              <a:t>Question-Answering</a:t>
            </a:r>
          </a:p>
        </p:txBody>
      </p:sp>
      <p:sp>
        <p:nvSpPr>
          <p:cNvPr id="3" name="Content Placeholder 2">
            <a:extLst>
              <a:ext uri="{FF2B5EF4-FFF2-40B4-BE49-F238E27FC236}">
                <a16:creationId xmlns:a16="http://schemas.microsoft.com/office/drawing/2014/main" id="{F5C6C38D-1A8D-599D-A5DB-D0BB555CC7CE}"/>
              </a:ext>
            </a:extLst>
          </p:cNvPr>
          <p:cNvSpPr>
            <a:spLocks noGrp="1"/>
          </p:cNvSpPr>
          <p:nvPr>
            <p:ph idx="1"/>
          </p:nvPr>
        </p:nvSpPr>
        <p:spPr>
          <a:xfrm>
            <a:off x="755484" y="2459116"/>
            <a:ext cx="3702579" cy="3524823"/>
          </a:xfrm>
        </p:spPr>
        <p:txBody>
          <a:bodyPr>
            <a:normAutofit/>
          </a:bodyPr>
          <a:lstStyle/>
          <a:p>
            <a:r>
              <a:rPr lang="en-US" sz="2000" dirty="0">
                <a:solidFill>
                  <a:srgbClr val="FFFFFF"/>
                </a:solidFill>
              </a:rPr>
              <a:t>Task: Answer questions for a user query</a:t>
            </a:r>
          </a:p>
          <a:p>
            <a:r>
              <a:rPr lang="en-US" sz="2000" dirty="0">
                <a:solidFill>
                  <a:srgbClr val="FFFFFF"/>
                </a:solidFill>
              </a:rPr>
              <a:t>Use Cases: Search engines, Digital Libraries,  Media Search (image retrieval, New Search), Customer Support.</a:t>
            </a:r>
          </a:p>
        </p:txBody>
      </p:sp>
      <p:pic>
        <p:nvPicPr>
          <p:cNvPr id="5" name="Picture 4" descr="A diagram of a document&#10;&#10;Description automatically generated">
            <a:extLst>
              <a:ext uri="{FF2B5EF4-FFF2-40B4-BE49-F238E27FC236}">
                <a16:creationId xmlns:a16="http://schemas.microsoft.com/office/drawing/2014/main" id="{9B07AE6B-B4CC-DCD9-8939-7568E7ED0154}"/>
              </a:ext>
            </a:extLst>
          </p:cNvPr>
          <p:cNvPicPr>
            <a:picLocks noChangeAspect="1"/>
          </p:cNvPicPr>
          <p:nvPr/>
        </p:nvPicPr>
        <p:blipFill>
          <a:blip r:embed="rId3"/>
          <a:stretch>
            <a:fillRect/>
          </a:stretch>
        </p:blipFill>
        <p:spPr>
          <a:xfrm>
            <a:off x="6005304" y="1671724"/>
            <a:ext cx="5407002" cy="3514550"/>
          </a:xfrm>
          <a:prstGeom prst="rect">
            <a:avLst/>
          </a:prstGeom>
        </p:spPr>
      </p:pic>
    </p:spTree>
    <p:extLst>
      <p:ext uri="{BB962C8B-B14F-4D97-AF65-F5344CB8AC3E}">
        <p14:creationId xmlns:p14="http://schemas.microsoft.com/office/powerpoint/2010/main" val="4150581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4C3D9-0D89-A098-A245-97248FE4A19D}"/>
              </a:ext>
            </a:extLst>
          </p:cNvPr>
          <p:cNvSpPr>
            <a:spLocks noGrp="1"/>
          </p:cNvSpPr>
          <p:nvPr>
            <p:ph type="title"/>
          </p:nvPr>
        </p:nvSpPr>
        <p:spPr/>
        <p:txBody>
          <a:bodyPr/>
          <a:lstStyle/>
          <a:p>
            <a:r>
              <a:rPr lang="en-US" dirty="0"/>
              <a:t>Natural Language Parsing</a:t>
            </a:r>
          </a:p>
        </p:txBody>
      </p:sp>
      <p:sp>
        <p:nvSpPr>
          <p:cNvPr id="3" name="Content Placeholder 2">
            <a:extLst>
              <a:ext uri="{FF2B5EF4-FFF2-40B4-BE49-F238E27FC236}">
                <a16:creationId xmlns:a16="http://schemas.microsoft.com/office/drawing/2014/main" id="{5046018C-1D13-9A8C-7D83-8F88B5CF7EE0}"/>
              </a:ext>
            </a:extLst>
          </p:cNvPr>
          <p:cNvSpPr>
            <a:spLocks noGrp="1"/>
          </p:cNvSpPr>
          <p:nvPr>
            <p:ph idx="1"/>
          </p:nvPr>
        </p:nvSpPr>
        <p:spPr/>
        <p:txBody>
          <a:bodyPr/>
          <a:lstStyle/>
          <a:p>
            <a:r>
              <a:rPr lang="en-US" dirty="0"/>
              <a:t>Natural Language Parser uses the grammar rules to verify the inputted text is valid or not syntactically. The parser helps us to get the meaning of the provided text. It helps us to analyze the syntax error in the text so, the parsing process is also known as the syntax analysis or the Syntactic analysis</a:t>
            </a:r>
          </a:p>
          <a:p>
            <a:r>
              <a:rPr lang="en-US" dirty="0"/>
              <a:t>Uses Case : Information Extraction, Text Mining, Dialogue system and Summarization</a:t>
            </a:r>
          </a:p>
          <a:p>
            <a:r>
              <a:rPr lang="en-US" dirty="0"/>
              <a:t>Source:  </a:t>
            </a:r>
            <a:r>
              <a:rPr lang="en-US" dirty="0">
                <a:hlinkClick r:id="rId3"/>
              </a:rPr>
              <a:t>Deep Learning for Natural Language Parsing</a:t>
            </a:r>
            <a:r>
              <a:rPr lang="en-US" dirty="0"/>
              <a:t>.</a:t>
            </a:r>
          </a:p>
        </p:txBody>
      </p:sp>
    </p:spTree>
    <p:extLst>
      <p:ext uri="{BB962C8B-B14F-4D97-AF65-F5344CB8AC3E}">
        <p14:creationId xmlns:p14="http://schemas.microsoft.com/office/powerpoint/2010/main" val="3625673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FDD3BF-CDA7-9195-70B4-EE12FE855ED8}"/>
              </a:ext>
            </a:extLst>
          </p:cNvPr>
          <p:cNvSpPr>
            <a:spLocks noGrp="1"/>
          </p:cNvSpPr>
          <p:nvPr>
            <p:ph type="title"/>
          </p:nvPr>
        </p:nvSpPr>
        <p:spPr>
          <a:xfrm>
            <a:off x="589560" y="856180"/>
            <a:ext cx="4560584" cy="1128068"/>
          </a:xfrm>
        </p:spPr>
        <p:txBody>
          <a:bodyPr anchor="ctr">
            <a:normAutofit/>
          </a:bodyPr>
          <a:lstStyle/>
          <a:p>
            <a:r>
              <a:rPr lang="en-US" sz="3700"/>
              <a:t>Natural Language Generation</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3F105A-0CDC-7C45-6C1E-18C3343D362F}"/>
              </a:ext>
            </a:extLst>
          </p:cNvPr>
          <p:cNvSpPr>
            <a:spLocks noGrp="1"/>
          </p:cNvSpPr>
          <p:nvPr>
            <p:ph idx="1"/>
          </p:nvPr>
        </p:nvSpPr>
        <p:spPr>
          <a:xfrm>
            <a:off x="590719" y="2330505"/>
            <a:ext cx="4559425" cy="3979585"/>
          </a:xfrm>
        </p:spPr>
        <p:txBody>
          <a:bodyPr anchor="ctr">
            <a:normAutofit/>
          </a:bodyPr>
          <a:lstStyle/>
          <a:p>
            <a:r>
              <a:rPr lang="en-US" sz="2000"/>
              <a:t>Uses Cases: Chat Bot, Voice Assistant, Ai blog writer, </a:t>
            </a:r>
          </a:p>
          <a:p>
            <a:r>
              <a:rPr lang="en-US" sz="2000"/>
              <a:t>Technique: Generative Adversarial Network.</a:t>
            </a:r>
          </a:p>
          <a:p>
            <a:endParaRPr lang="en-US" sz="2000"/>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colorful letters&#10;&#10;Description automatically generated">
            <a:extLst>
              <a:ext uri="{FF2B5EF4-FFF2-40B4-BE49-F238E27FC236}">
                <a16:creationId xmlns:a16="http://schemas.microsoft.com/office/drawing/2014/main" id="{8034C22B-E01B-3D50-9BFC-D7D16432CC4A}"/>
              </a:ext>
            </a:extLst>
          </p:cNvPr>
          <p:cNvPicPr>
            <a:picLocks noChangeAspect="1"/>
          </p:cNvPicPr>
          <p:nvPr/>
        </p:nvPicPr>
        <p:blipFill rotWithShape="1">
          <a:blip r:embed="rId2"/>
          <a:srcRect l="18387" r="12755" b="1"/>
          <a:stretch/>
        </p:blipFill>
        <p:spPr>
          <a:xfrm>
            <a:off x="5977788" y="799352"/>
            <a:ext cx="5425410" cy="5259296"/>
          </a:xfrm>
          <a:prstGeom prst="rect">
            <a:avLst/>
          </a:prstGeom>
        </p:spPr>
      </p:pic>
    </p:spTree>
    <p:extLst>
      <p:ext uri="{BB962C8B-B14F-4D97-AF65-F5344CB8AC3E}">
        <p14:creationId xmlns:p14="http://schemas.microsoft.com/office/powerpoint/2010/main" val="3327153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D735B-60E7-65A9-15C9-9F7007A13199}"/>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8C3B816A-D344-940E-FD95-9AEF8E11F93A}"/>
              </a:ext>
            </a:extLst>
          </p:cNvPr>
          <p:cNvSpPr>
            <a:spLocks noGrp="1"/>
          </p:cNvSpPr>
          <p:nvPr>
            <p:ph idx="1"/>
          </p:nvPr>
        </p:nvSpPr>
        <p:spPr/>
        <p:txBody>
          <a:bodyPr/>
          <a:lstStyle/>
          <a:p>
            <a:r>
              <a:rPr lang="en-US" dirty="0" err="1"/>
              <a:t>Hadi</a:t>
            </a:r>
            <a:r>
              <a:rPr lang="en-US" dirty="0"/>
              <a:t>, Muhammad Usman; </a:t>
            </a:r>
            <a:r>
              <a:rPr lang="en-US" dirty="0" err="1"/>
              <a:t>tashi</a:t>
            </a:r>
            <a:r>
              <a:rPr lang="en-US" dirty="0"/>
              <a:t>, </a:t>
            </a:r>
            <a:r>
              <a:rPr lang="en-US" dirty="0" err="1"/>
              <a:t>qasem</a:t>
            </a:r>
            <a:r>
              <a:rPr lang="en-US" dirty="0"/>
              <a:t> al; Qureshi, Rizwan; Shah, Abbas; </a:t>
            </a:r>
            <a:r>
              <a:rPr lang="en-US" dirty="0" err="1"/>
              <a:t>muneer</a:t>
            </a:r>
            <a:r>
              <a:rPr lang="en-US" dirty="0"/>
              <a:t>, </a:t>
            </a:r>
            <a:r>
              <a:rPr lang="en-US" dirty="0" err="1"/>
              <a:t>amgad</a:t>
            </a:r>
            <a:r>
              <a:rPr lang="en-US" dirty="0"/>
              <a:t>; Irfan, Muhammad; et al. (2023). A Survey on Large Language Models: Applications, Challenges, Limitations, and Practical Usage. </a:t>
            </a:r>
            <a:r>
              <a:rPr lang="en-US" dirty="0" err="1"/>
              <a:t>TechRxiv</a:t>
            </a:r>
            <a:r>
              <a:rPr lang="en-US" dirty="0"/>
              <a:t>. Preprint. </a:t>
            </a:r>
            <a:r>
              <a:rPr lang="en-US" dirty="0">
                <a:hlinkClick r:id="rId3"/>
              </a:rPr>
              <a:t>https://doi.org/10.36227/techrxiv.23589741.v1</a:t>
            </a:r>
            <a:endParaRPr lang="en-US" dirty="0"/>
          </a:p>
          <a:p>
            <a:r>
              <a:rPr lang="en-US" dirty="0">
                <a:hlinkClick r:id="rId4"/>
              </a:rPr>
              <a:t>https://vitalflux.com/large-language-models-concepts-examples/</a:t>
            </a:r>
            <a:endParaRPr lang="en-US" dirty="0"/>
          </a:p>
          <a:p>
            <a:r>
              <a:rPr lang="en-US" dirty="0">
                <a:hlinkClick r:id="rId5"/>
              </a:rPr>
              <a:t>https://www.analyticsvidhya.com/blog/2023/03/an-introduction-to-large-language-models-llms/#General_Architecture</a:t>
            </a:r>
            <a:endParaRPr lang="en-US" dirty="0"/>
          </a:p>
          <a:p>
            <a:pPr marL="0" indent="0">
              <a:buNone/>
            </a:pPr>
            <a:endParaRPr lang="en-US" dirty="0"/>
          </a:p>
        </p:txBody>
      </p:sp>
    </p:spTree>
    <p:extLst>
      <p:ext uri="{BB962C8B-B14F-4D97-AF65-F5344CB8AC3E}">
        <p14:creationId xmlns:p14="http://schemas.microsoft.com/office/powerpoint/2010/main" val="1484462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1">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c 23">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91583"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8" name="Oval 25">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9419"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1CD245-CA07-BEED-AFA7-1369388C0F4E}"/>
              </a:ext>
            </a:extLst>
          </p:cNvPr>
          <p:cNvSpPr>
            <a:spLocks noGrp="1"/>
          </p:cNvSpPr>
          <p:nvPr>
            <p:ph type="title"/>
          </p:nvPr>
        </p:nvSpPr>
        <p:spPr>
          <a:xfrm>
            <a:off x="838200" y="647593"/>
            <a:ext cx="4467792" cy="3060541"/>
          </a:xfrm>
        </p:spPr>
        <p:txBody>
          <a:bodyPr vert="horz" lIns="91440" tIns="45720" rIns="91440" bIns="45720" rtlCol="0" anchor="b">
            <a:normAutofit/>
          </a:bodyPr>
          <a:lstStyle/>
          <a:p>
            <a:pPr algn="ctr"/>
            <a:r>
              <a:rPr lang="en-US" sz="6000" b="1" kern="1200">
                <a:solidFill>
                  <a:srgbClr val="FFFFFF"/>
                </a:solidFill>
                <a:latin typeface="+mj-lt"/>
                <a:ea typeface="+mj-ea"/>
                <a:cs typeface="+mj-cs"/>
              </a:rPr>
              <a:t>Thank you </a:t>
            </a:r>
          </a:p>
        </p:txBody>
      </p:sp>
      <p:pic>
        <p:nvPicPr>
          <p:cNvPr id="39" name="Graphic 18" descr="Handshake">
            <a:extLst>
              <a:ext uri="{FF2B5EF4-FFF2-40B4-BE49-F238E27FC236}">
                <a16:creationId xmlns:a16="http://schemas.microsoft.com/office/drawing/2014/main" id="{E50B8CA9-B4C2-D509-4454-36FDE50044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3623"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2000956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7" name="Rectangle 156">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A person and person talking to each other&#10;&#10;Description automatically generated">
            <a:extLst>
              <a:ext uri="{FF2B5EF4-FFF2-40B4-BE49-F238E27FC236}">
                <a16:creationId xmlns:a16="http://schemas.microsoft.com/office/drawing/2014/main" id="{458131F8-132E-FCA8-6724-63F7216398D8}"/>
              </a:ext>
            </a:extLst>
          </p:cNvPr>
          <p:cNvPicPr>
            <a:picLocks noChangeAspect="1"/>
          </p:cNvPicPr>
          <p:nvPr/>
        </p:nvPicPr>
        <p:blipFill>
          <a:blip r:embed="rId3"/>
          <a:stretch>
            <a:fillRect/>
          </a:stretch>
        </p:blipFill>
        <p:spPr>
          <a:xfrm>
            <a:off x="838200" y="1860550"/>
            <a:ext cx="4221163" cy="2174875"/>
          </a:xfrm>
          <a:prstGeom prst="rect">
            <a:avLst/>
          </a:prstGeom>
        </p:spPr>
      </p:pic>
      <p:pic>
        <p:nvPicPr>
          <p:cNvPr id="7" name="Picture 6" descr="A computer screen with a phone and a computer&#10;&#10;Description automatically generated with medium confidence">
            <a:extLst>
              <a:ext uri="{FF2B5EF4-FFF2-40B4-BE49-F238E27FC236}">
                <a16:creationId xmlns:a16="http://schemas.microsoft.com/office/drawing/2014/main" id="{31B74070-69FD-8AC7-BA49-E4821FD8A06B}"/>
              </a:ext>
            </a:extLst>
          </p:cNvPr>
          <p:cNvPicPr>
            <a:picLocks noChangeAspect="1"/>
          </p:cNvPicPr>
          <p:nvPr/>
        </p:nvPicPr>
        <p:blipFill rotWithShape="1">
          <a:blip r:embed="rId4"/>
          <a:srcRect t="3095" r="2" b="10918"/>
          <a:stretch/>
        </p:blipFill>
        <p:spPr>
          <a:xfrm>
            <a:off x="838200" y="4106863"/>
            <a:ext cx="4221163" cy="2171700"/>
          </a:xfrm>
          <a:prstGeom prst="rect">
            <a:avLst/>
          </a:prstGeom>
        </p:spPr>
      </p:pic>
      <p:pic>
        <p:nvPicPr>
          <p:cNvPr id="9" name="Picture 8" descr="A robot with a chatbot&#10;&#10;Description automatically generated">
            <a:extLst>
              <a:ext uri="{FF2B5EF4-FFF2-40B4-BE49-F238E27FC236}">
                <a16:creationId xmlns:a16="http://schemas.microsoft.com/office/drawing/2014/main" id="{415F48BE-34F0-5419-6EC1-271EF73B8E16}"/>
              </a:ext>
            </a:extLst>
          </p:cNvPr>
          <p:cNvPicPr>
            <a:picLocks noChangeAspect="1"/>
          </p:cNvPicPr>
          <p:nvPr/>
        </p:nvPicPr>
        <p:blipFill rotWithShape="1">
          <a:blip r:embed="rId5"/>
          <a:srcRect l="961" r="6000" b="-3"/>
          <a:stretch/>
        </p:blipFill>
        <p:spPr>
          <a:xfrm>
            <a:off x="5130800" y="1860550"/>
            <a:ext cx="2178050" cy="1108075"/>
          </a:xfrm>
          <a:prstGeom prst="rect">
            <a:avLst/>
          </a:prstGeom>
        </p:spPr>
      </p:pic>
      <p:pic>
        <p:nvPicPr>
          <p:cNvPr id="5" name="Content Placeholder 4" descr="A group of smiley faces&#10;&#10;Description automatically generated">
            <a:extLst>
              <a:ext uri="{FF2B5EF4-FFF2-40B4-BE49-F238E27FC236}">
                <a16:creationId xmlns:a16="http://schemas.microsoft.com/office/drawing/2014/main" id="{C3B081C7-B27C-6949-F2DF-F40168628B33}"/>
              </a:ext>
            </a:extLst>
          </p:cNvPr>
          <p:cNvPicPr>
            <a:picLocks noChangeAspect="1"/>
          </p:cNvPicPr>
          <p:nvPr/>
        </p:nvPicPr>
        <p:blipFill rotWithShape="1">
          <a:blip r:embed="rId6"/>
          <a:srcRect t="4458" r="2" b="2"/>
          <a:stretch/>
        </p:blipFill>
        <p:spPr>
          <a:xfrm>
            <a:off x="7380288" y="1860550"/>
            <a:ext cx="2178050" cy="1108075"/>
          </a:xfrm>
          <a:prstGeom prst="rect">
            <a:avLst/>
          </a:prstGeom>
        </p:spPr>
      </p:pic>
      <p:pic>
        <p:nvPicPr>
          <p:cNvPr id="35" name="Picture 34" descr="A cartoon of a person and a robot&#10;&#10;Description automatically generated">
            <a:extLst>
              <a:ext uri="{FF2B5EF4-FFF2-40B4-BE49-F238E27FC236}">
                <a16:creationId xmlns:a16="http://schemas.microsoft.com/office/drawing/2014/main" id="{8D2C11B7-555A-F0ED-70FD-BB794925F4AF}"/>
              </a:ext>
            </a:extLst>
          </p:cNvPr>
          <p:cNvPicPr>
            <a:picLocks noChangeAspect="1"/>
          </p:cNvPicPr>
          <p:nvPr/>
        </p:nvPicPr>
        <p:blipFill>
          <a:blip r:embed="rId7"/>
          <a:stretch>
            <a:fillRect/>
          </a:stretch>
        </p:blipFill>
        <p:spPr>
          <a:xfrm>
            <a:off x="9628188" y="1860550"/>
            <a:ext cx="1720850" cy="1108075"/>
          </a:xfrm>
          <a:prstGeom prst="rect">
            <a:avLst/>
          </a:prstGeom>
        </p:spPr>
      </p:pic>
      <p:pic>
        <p:nvPicPr>
          <p:cNvPr id="13" name="Picture 12" descr="A diagram of text extractive text&#10;&#10;Description automatically generated">
            <a:extLst>
              <a:ext uri="{FF2B5EF4-FFF2-40B4-BE49-F238E27FC236}">
                <a16:creationId xmlns:a16="http://schemas.microsoft.com/office/drawing/2014/main" id="{C0F9C931-9160-0C5C-8E44-7A671EF80D22}"/>
              </a:ext>
            </a:extLst>
          </p:cNvPr>
          <p:cNvPicPr>
            <a:picLocks noChangeAspect="1"/>
          </p:cNvPicPr>
          <p:nvPr/>
        </p:nvPicPr>
        <p:blipFill rotWithShape="1">
          <a:blip r:embed="rId8"/>
          <a:srcRect t="14012" r="2" b="2"/>
          <a:stretch/>
        </p:blipFill>
        <p:spPr>
          <a:xfrm>
            <a:off x="5130800" y="3040063"/>
            <a:ext cx="3076575" cy="1593850"/>
          </a:xfrm>
          <a:prstGeom prst="rect">
            <a:avLst/>
          </a:prstGeom>
        </p:spPr>
      </p:pic>
      <p:pic>
        <p:nvPicPr>
          <p:cNvPr id="11" name="Picture 10" descr="A group of colorful speech bubbles&#10;&#10;Description automatically generated">
            <a:extLst>
              <a:ext uri="{FF2B5EF4-FFF2-40B4-BE49-F238E27FC236}">
                <a16:creationId xmlns:a16="http://schemas.microsoft.com/office/drawing/2014/main" id="{36BF91B6-678C-56EB-9C5B-7CD33B3197E8}"/>
              </a:ext>
            </a:extLst>
          </p:cNvPr>
          <p:cNvPicPr>
            <a:picLocks noChangeAspect="1"/>
          </p:cNvPicPr>
          <p:nvPr/>
        </p:nvPicPr>
        <p:blipFill rotWithShape="1">
          <a:blip r:embed="rId9"/>
          <a:srcRect r="2" b="4459"/>
          <a:stretch/>
        </p:blipFill>
        <p:spPr>
          <a:xfrm>
            <a:off x="8278813" y="3040063"/>
            <a:ext cx="3071813" cy="1593850"/>
          </a:xfrm>
          <a:prstGeom prst="rect">
            <a:avLst/>
          </a:prstGeom>
        </p:spPr>
      </p:pic>
      <p:pic>
        <p:nvPicPr>
          <p:cNvPr id="15" name="Content Placeholder 14" descr="A diagram of a story&#10;&#10;Description automatically generated">
            <a:extLst>
              <a:ext uri="{FF2B5EF4-FFF2-40B4-BE49-F238E27FC236}">
                <a16:creationId xmlns:a16="http://schemas.microsoft.com/office/drawing/2014/main" id="{3DE72A8A-3C92-F02F-7BF9-3D9AD7313FFB}"/>
              </a:ext>
            </a:extLst>
          </p:cNvPr>
          <p:cNvPicPr>
            <a:picLocks noGrp="1" noChangeAspect="1"/>
          </p:cNvPicPr>
          <p:nvPr>
            <p:ph idx="1"/>
          </p:nvPr>
        </p:nvPicPr>
        <p:blipFill rotWithShape="1">
          <a:blip r:embed="rId10"/>
          <a:srcRect l="-1043" r="-855" b="7427"/>
          <a:stretch/>
        </p:blipFill>
        <p:spPr>
          <a:xfrm>
            <a:off x="5130800" y="4705350"/>
            <a:ext cx="6219825" cy="1573213"/>
          </a:xfrm>
          <a:prstGeom prst="rect">
            <a:avLst/>
          </a:prstGeom>
        </p:spPr>
      </p:pic>
      <p:sp>
        <p:nvSpPr>
          <p:cNvPr id="2" name="Title 1">
            <a:extLst>
              <a:ext uri="{FF2B5EF4-FFF2-40B4-BE49-F238E27FC236}">
                <a16:creationId xmlns:a16="http://schemas.microsoft.com/office/drawing/2014/main" id="{9A73423C-69E8-F0A6-59E3-AEC6C86A6D4A}"/>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800" b="1" kern="1200" dirty="0">
                <a:solidFill>
                  <a:schemeClr val="tx1"/>
                </a:solidFill>
                <a:latin typeface="+mj-lt"/>
                <a:ea typeface="+mj-ea"/>
                <a:cs typeface="+mj-cs"/>
              </a:rPr>
              <a:t>Wide Span of LLM Capabilities for NLP Task</a:t>
            </a:r>
          </a:p>
        </p:txBody>
      </p:sp>
    </p:spTree>
    <p:extLst>
      <p:ext uri="{BB962C8B-B14F-4D97-AF65-F5344CB8AC3E}">
        <p14:creationId xmlns:p14="http://schemas.microsoft.com/office/powerpoint/2010/main" val="1894544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language modeling&#10;&#10;Description automatically generated">
            <a:extLst>
              <a:ext uri="{FF2B5EF4-FFF2-40B4-BE49-F238E27FC236}">
                <a16:creationId xmlns:a16="http://schemas.microsoft.com/office/drawing/2014/main" id="{4D04D637-F571-B6D5-6B9C-492F1AC04BBC}"/>
              </a:ext>
            </a:extLst>
          </p:cNvPr>
          <p:cNvPicPr>
            <a:picLocks noGrp="1" noChangeAspect="1"/>
          </p:cNvPicPr>
          <p:nvPr>
            <p:ph idx="1"/>
          </p:nvPr>
        </p:nvPicPr>
        <p:blipFill>
          <a:blip r:embed="rId3"/>
          <a:stretch>
            <a:fillRect/>
          </a:stretch>
        </p:blipFill>
        <p:spPr>
          <a:xfrm>
            <a:off x="1300256" y="143917"/>
            <a:ext cx="9591487" cy="6570166"/>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500DB98-C744-222B-EC52-6FA7471FD20B}"/>
              </a:ext>
            </a:extLst>
          </p:cNvPr>
          <p:cNvSpPr txBox="1"/>
          <p:nvPr/>
        </p:nvSpPr>
        <p:spPr>
          <a:xfrm>
            <a:off x="375852" y="425223"/>
            <a:ext cx="3606689" cy="369332"/>
          </a:xfrm>
          <a:prstGeom prst="rect">
            <a:avLst/>
          </a:prstGeom>
          <a:noFill/>
        </p:spPr>
        <p:txBody>
          <a:bodyPr wrap="square">
            <a:spAutoFit/>
          </a:bodyPr>
          <a:lstStyle/>
          <a:p>
            <a:pPr algn="ctr"/>
            <a:r>
              <a:rPr lang="en-US" b="1" dirty="0">
                <a:hlinkClick r:id="rId4"/>
              </a:rPr>
              <a:t>Types of language modeling.</a:t>
            </a:r>
            <a:endParaRPr lang="en-US" b="1" dirty="0"/>
          </a:p>
        </p:txBody>
      </p:sp>
    </p:spTree>
    <p:extLst>
      <p:ext uri="{BB962C8B-B14F-4D97-AF65-F5344CB8AC3E}">
        <p14:creationId xmlns:p14="http://schemas.microsoft.com/office/powerpoint/2010/main" val="1306425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5" name="Rectangle 3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E9512-0AEA-2617-8A48-E7CDC0F95B08}"/>
              </a:ext>
            </a:extLst>
          </p:cNvPr>
          <p:cNvSpPr>
            <a:spLocks noGrp="1"/>
          </p:cNvSpPr>
          <p:nvPr>
            <p:ph type="title"/>
          </p:nvPr>
        </p:nvSpPr>
        <p:spPr>
          <a:xfrm>
            <a:off x="1043631" y="809898"/>
            <a:ext cx="10173010" cy="1554480"/>
          </a:xfrm>
        </p:spPr>
        <p:txBody>
          <a:bodyPr anchor="ctr">
            <a:normAutofit/>
          </a:bodyPr>
          <a:lstStyle/>
          <a:p>
            <a:r>
              <a:rPr lang="en-US" sz="4800"/>
              <a:t>Types Of Language Modeling</a:t>
            </a:r>
          </a:p>
        </p:txBody>
      </p:sp>
      <p:cxnSp>
        <p:nvCxnSpPr>
          <p:cNvPr id="41" name="Straight Connector 4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3CB912E-4E57-6132-C448-2A97ECCCC8FF}"/>
              </a:ext>
            </a:extLst>
          </p:cNvPr>
          <p:cNvGraphicFramePr>
            <a:graphicFrameLocks noGrp="1"/>
          </p:cNvGraphicFramePr>
          <p:nvPr>
            <p:ph idx="1"/>
            <p:extLst>
              <p:ext uri="{D42A27DB-BD31-4B8C-83A1-F6EECF244321}">
                <p14:modId xmlns:p14="http://schemas.microsoft.com/office/powerpoint/2010/main" val="2109131760"/>
              </p:ext>
            </p:extLst>
          </p:nvPr>
        </p:nvGraphicFramePr>
        <p:xfrm>
          <a:off x="904602" y="2560322"/>
          <a:ext cx="10378440" cy="36670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8703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graph&#10;&#10;Description automatically generated">
            <a:extLst>
              <a:ext uri="{FF2B5EF4-FFF2-40B4-BE49-F238E27FC236}">
                <a16:creationId xmlns:a16="http://schemas.microsoft.com/office/drawing/2014/main" id="{3ACD7A86-B863-0BBA-D8B3-A3AE9F9881A4}"/>
              </a:ext>
            </a:extLst>
          </p:cNvPr>
          <p:cNvPicPr>
            <a:picLocks noChangeAspect="1"/>
          </p:cNvPicPr>
          <p:nvPr/>
        </p:nvPicPr>
        <p:blipFill rotWithShape="1">
          <a:blip r:embed="rId3"/>
          <a:srcRect b="459"/>
          <a:stretch/>
        </p:blipFill>
        <p:spPr>
          <a:xfrm>
            <a:off x="1" y="10"/>
            <a:ext cx="9669642" cy="6857990"/>
          </a:xfrm>
          <a:prstGeom prst="rect">
            <a:avLst/>
          </a:prstGeom>
        </p:spPr>
      </p:pic>
      <p:sp>
        <p:nvSpPr>
          <p:cNvPr id="15"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7DBE9C-8FC9-04D2-3AE1-5670D8EFF763}"/>
              </a:ext>
            </a:extLst>
          </p:cNvPr>
          <p:cNvSpPr>
            <a:spLocks noGrp="1"/>
          </p:cNvSpPr>
          <p:nvPr>
            <p:ph type="title"/>
          </p:nvPr>
        </p:nvSpPr>
        <p:spPr>
          <a:xfrm>
            <a:off x="7531610" y="365125"/>
            <a:ext cx="3822189" cy="1899912"/>
          </a:xfrm>
        </p:spPr>
        <p:txBody>
          <a:bodyPr>
            <a:normAutofit/>
          </a:bodyPr>
          <a:lstStyle/>
          <a:p>
            <a:r>
              <a:rPr lang="en-US" sz="4000"/>
              <a:t>Generative AI</a:t>
            </a:r>
          </a:p>
        </p:txBody>
      </p:sp>
      <p:sp>
        <p:nvSpPr>
          <p:cNvPr id="3" name="Content Placeholder 2">
            <a:extLst>
              <a:ext uri="{FF2B5EF4-FFF2-40B4-BE49-F238E27FC236}">
                <a16:creationId xmlns:a16="http://schemas.microsoft.com/office/drawing/2014/main" id="{B8F4A665-AA10-A4FD-2BBC-7BD685A1B598}"/>
              </a:ext>
            </a:extLst>
          </p:cNvPr>
          <p:cNvSpPr>
            <a:spLocks noGrp="1"/>
          </p:cNvSpPr>
          <p:nvPr>
            <p:ph idx="1"/>
          </p:nvPr>
        </p:nvSpPr>
        <p:spPr>
          <a:xfrm>
            <a:off x="7531610" y="2434201"/>
            <a:ext cx="3822189" cy="3742762"/>
          </a:xfrm>
        </p:spPr>
        <p:txBody>
          <a:bodyPr>
            <a:normAutofit/>
          </a:bodyPr>
          <a:lstStyle/>
          <a:p>
            <a:r>
              <a:rPr lang="en-US" sz="1700" b="0" i="0" dirty="0">
                <a:effectLst/>
              </a:rPr>
              <a:t>LLMs, a type of generative AI, specialize in producing human-like language responses from given prompts. </a:t>
            </a:r>
          </a:p>
          <a:p>
            <a:r>
              <a:rPr lang="en-US" sz="1700" b="0" i="0" dirty="0">
                <a:effectLst/>
              </a:rPr>
              <a:t>Generative AI systems, including image, chatbot, code, and audio generators like </a:t>
            </a:r>
            <a:r>
              <a:rPr lang="en-US" sz="1700" b="0" i="0" dirty="0" err="1">
                <a:effectLst/>
              </a:rPr>
              <a:t>Midjourney</a:t>
            </a:r>
            <a:r>
              <a:rPr lang="en-US" sz="1700" b="0" i="0" dirty="0">
                <a:effectLst/>
              </a:rPr>
              <a:t>, </a:t>
            </a:r>
            <a:r>
              <a:rPr lang="en-US" sz="1700" b="0" i="0" dirty="0" err="1">
                <a:effectLst/>
              </a:rPr>
              <a:t>ChatGPT</a:t>
            </a:r>
            <a:r>
              <a:rPr lang="en-US" sz="1700" b="0" i="0" dirty="0">
                <a:effectLst/>
              </a:rPr>
              <a:t>, </a:t>
            </a:r>
            <a:r>
              <a:rPr lang="en-US" sz="1700" b="0" i="0" dirty="0" err="1">
                <a:effectLst/>
              </a:rPr>
              <a:t>CodeX</a:t>
            </a:r>
            <a:r>
              <a:rPr lang="en-US" sz="1700" b="0" i="0" dirty="0">
                <a:effectLst/>
              </a:rPr>
              <a:t>, and VALL-E, create content using complex algorithms and models that mimic training data patterns. </a:t>
            </a:r>
          </a:p>
          <a:p>
            <a:r>
              <a:rPr lang="en-US" sz="1700" b="0" i="0" dirty="0">
                <a:effectLst/>
              </a:rPr>
              <a:t>Techniques like VAEs, GANs, and autoregressive models are employed to achieve the desired generation capabilities."</a:t>
            </a:r>
            <a:endParaRPr lang="en-US" sz="1700" dirty="0"/>
          </a:p>
        </p:txBody>
      </p:sp>
    </p:spTree>
    <p:extLst>
      <p:ext uri="{BB962C8B-B14F-4D97-AF65-F5344CB8AC3E}">
        <p14:creationId xmlns:p14="http://schemas.microsoft.com/office/powerpoint/2010/main" val="731338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06774D-778C-A67F-B71A-5C0A73B9BD28}"/>
              </a:ext>
            </a:extLst>
          </p:cNvPr>
          <p:cNvSpPr>
            <a:spLocks noGrp="1"/>
          </p:cNvSpPr>
          <p:nvPr>
            <p:ph type="title"/>
          </p:nvPr>
        </p:nvSpPr>
        <p:spPr>
          <a:xfrm>
            <a:off x="838200" y="698643"/>
            <a:ext cx="5243394" cy="2225532"/>
          </a:xfrm>
        </p:spPr>
        <p:txBody>
          <a:bodyPr anchor="t">
            <a:normAutofit/>
          </a:bodyPr>
          <a:lstStyle/>
          <a:p>
            <a:r>
              <a:rPr lang="en-US" sz="5600" dirty="0"/>
              <a:t>Attention Is All You Need </a:t>
            </a:r>
          </a:p>
        </p:txBody>
      </p:sp>
      <p:cxnSp>
        <p:nvCxnSpPr>
          <p:cNvPr id="24" name="Straight Connector 2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81934"/>
            <a:ext cx="0" cy="6476066"/>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34F88D19-C269-4F98-BE6B-CFB6207D36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0408" y="740316"/>
            <a:ext cx="465458" cy="872153"/>
            <a:chOff x="6110408" y="740316"/>
            <a:chExt cx="465458" cy="872153"/>
          </a:xfrm>
        </p:grpSpPr>
        <p:sp>
          <p:nvSpPr>
            <p:cNvPr id="2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pic>
        <p:nvPicPr>
          <p:cNvPr id="5" name="Picture 4" descr="A diagram of a multi-health system&#10;&#10;Description automatically generated with medium confidence">
            <a:extLst>
              <a:ext uri="{FF2B5EF4-FFF2-40B4-BE49-F238E27FC236}">
                <a16:creationId xmlns:a16="http://schemas.microsoft.com/office/drawing/2014/main" id="{CD57B64F-AD3A-C1F0-4921-FFC97B68002B}"/>
              </a:ext>
            </a:extLst>
          </p:cNvPr>
          <p:cNvPicPr>
            <a:picLocks noChangeAspect="1"/>
          </p:cNvPicPr>
          <p:nvPr/>
        </p:nvPicPr>
        <p:blipFill>
          <a:blip r:embed="rId3"/>
          <a:stretch>
            <a:fillRect/>
          </a:stretch>
        </p:blipFill>
        <p:spPr>
          <a:xfrm>
            <a:off x="838200" y="3209355"/>
            <a:ext cx="5243391" cy="2582368"/>
          </a:xfrm>
          <a:prstGeom prst="rect">
            <a:avLst/>
          </a:prstGeom>
        </p:spPr>
      </p:pic>
      <p:sp>
        <p:nvSpPr>
          <p:cNvPr id="3" name="Content Placeholder 2">
            <a:extLst>
              <a:ext uri="{FF2B5EF4-FFF2-40B4-BE49-F238E27FC236}">
                <a16:creationId xmlns:a16="http://schemas.microsoft.com/office/drawing/2014/main" id="{3141D06D-130A-9598-4CCC-B0E7F8D2D5FB}"/>
              </a:ext>
            </a:extLst>
          </p:cNvPr>
          <p:cNvSpPr>
            <a:spLocks noGrp="1"/>
          </p:cNvSpPr>
          <p:nvPr>
            <p:ph idx="1"/>
          </p:nvPr>
        </p:nvSpPr>
        <p:spPr>
          <a:xfrm>
            <a:off x="7229042" y="879355"/>
            <a:ext cx="4124758" cy="5120755"/>
          </a:xfrm>
        </p:spPr>
        <p:txBody>
          <a:bodyPr anchor="ctr">
            <a:normAutofit fontScale="92500" lnSpcReduction="10000"/>
          </a:bodyPr>
          <a:lstStyle/>
          <a:p>
            <a:pPr marL="342900" marR="0" lvl="0" indent="-342900">
              <a:spcBef>
                <a:spcPts val="0"/>
              </a:spcBef>
              <a:spcAft>
                <a:spcPts val="750"/>
              </a:spcAft>
              <a:buSzPts val="1000"/>
              <a:buFont typeface="Symbol" pitchFamily="2" charset="2"/>
              <a:buChar char=""/>
              <a:tabLst>
                <a:tab pos="457200" algn="l"/>
              </a:tabLst>
            </a:pPr>
            <a:r>
              <a:rPr lang="en-US" sz="2000" dirty="0">
                <a:solidFill>
                  <a:schemeClr val="tx1">
                    <a:alpha val="80000"/>
                  </a:schemeClr>
                </a:solidFill>
                <a:effectLst/>
                <a:ea typeface="Times New Roman" panose="02020603050405020304" pitchFamily="18" charset="0"/>
              </a:rPr>
              <a:t>Attention mechanism is a technique that allows a model to focus on specific parts of an input sequence.</a:t>
            </a:r>
          </a:p>
          <a:p>
            <a:pPr marL="342900" marR="0" lvl="0" indent="-342900">
              <a:spcBef>
                <a:spcPts val="0"/>
              </a:spcBef>
              <a:spcAft>
                <a:spcPts val="750"/>
              </a:spcAft>
              <a:buSzPts val="1000"/>
              <a:buFont typeface="Symbol" pitchFamily="2" charset="2"/>
              <a:buChar char=""/>
              <a:tabLst>
                <a:tab pos="457200" algn="l"/>
              </a:tabLst>
            </a:pPr>
            <a:r>
              <a:rPr lang="en-US" sz="2000" dirty="0">
                <a:solidFill>
                  <a:schemeClr val="tx1">
                    <a:alpha val="80000"/>
                  </a:schemeClr>
                </a:solidFill>
                <a:effectLst/>
                <a:ea typeface="Times New Roman" panose="02020603050405020304" pitchFamily="18" charset="0"/>
              </a:rPr>
              <a:t>It works on encoder-decoder model, where the encoder first converts the input sequence into a fixed-length representation, and then the decoder uses this representation to generate the output sequence.</a:t>
            </a:r>
          </a:p>
          <a:p>
            <a:pPr marL="342900" marR="0" lvl="0" indent="-342900">
              <a:spcBef>
                <a:spcPts val="0"/>
              </a:spcBef>
              <a:spcAft>
                <a:spcPts val="750"/>
              </a:spcAft>
              <a:buSzPts val="1000"/>
              <a:buFont typeface="Symbol" pitchFamily="2" charset="2"/>
              <a:buChar char=""/>
              <a:tabLst>
                <a:tab pos="457200" algn="l"/>
              </a:tabLst>
            </a:pPr>
            <a:r>
              <a:rPr lang="en-US" sz="2000" dirty="0">
                <a:solidFill>
                  <a:schemeClr val="tx1">
                    <a:alpha val="80000"/>
                  </a:schemeClr>
                </a:solidFill>
                <a:effectLst/>
                <a:ea typeface="Times New Roman" panose="02020603050405020304" pitchFamily="18" charset="0"/>
              </a:rPr>
              <a:t>An attention function can be described as mapping a query and a set of key-value pairs to an output, where the query, keys, values, and output are all vectors. The output is computed as a weighted sum of the values, where the weight assigned to each value is computed by a compatibility function of the query with the corresponding key.</a:t>
            </a:r>
          </a:p>
        </p:txBody>
      </p:sp>
    </p:spTree>
    <p:extLst>
      <p:ext uri="{BB962C8B-B14F-4D97-AF65-F5344CB8AC3E}">
        <p14:creationId xmlns:p14="http://schemas.microsoft.com/office/powerpoint/2010/main" val="4037174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17C1C-5FA6-826A-F7E3-44DC7A2D3BFF}"/>
              </a:ext>
            </a:extLst>
          </p:cNvPr>
          <p:cNvSpPr>
            <a:spLocks noGrp="1"/>
          </p:cNvSpPr>
          <p:nvPr>
            <p:ph type="title"/>
          </p:nvPr>
        </p:nvSpPr>
        <p:spPr>
          <a:xfrm>
            <a:off x="876693" y="741391"/>
            <a:ext cx="4355265" cy="1616203"/>
          </a:xfrm>
        </p:spPr>
        <p:txBody>
          <a:bodyPr anchor="b">
            <a:normAutofit/>
          </a:bodyPr>
          <a:lstStyle/>
          <a:p>
            <a:r>
              <a:rPr lang="en-US" sz="3200" dirty="0"/>
              <a:t>Transformer</a:t>
            </a:r>
          </a:p>
        </p:txBody>
      </p:sp>
      <p:sp>
        <p:nvSpPr>
          <p:cNvPr id="3" name="Content Placeholder 2">
            <a:extLst>
              <a:ext uri="{FF2B5EF4-FFF2-40B4-BE49-F238E27FC236}">
                <a16:creationId xmlns:a16="http://schemas.microsoft.com/office/drawing/2014/main" id="{E92E42B3-3F7A-8F17-FF62-D81A6FCC7583}"/>
              </a:ext>
            </a:extLst>
          </p:cNvPr>
          <p:cNvSpPr>
            <a:spLocks noGrp="1"/>
          </p:cNvSpPr>
          <p:nvPr>
            <p:ph idx="1"/>
          </p:nvPr>
        </p:nvSpPr>
        <p:spPr>
          <a:xfrm>
            <a:off x="876692" y="2533476"/>
            <a:ext cx="4355265" cy="3447832"/>
          </a:xfrm>
        </p:spPr>
        <p:txBody>
          <a:bodyPr anchor="t">
            <a:noAutofit/>
          </a:bodyPr>
          <a:lstStyle/>
          <a:p>
            <a:r>
              <a:rPr lang="en-US" sz="1400" b="0" i="0" dirty="0">
                <a:effectLst/>
              </a:rPr>
              <a:t>Transformer is an architecture for transforming one sequence into another one with the help of two parts (Encoder and Decoder).</a:t>
            </a:r>
          </a:p>
          <a:p>
            <a:r>
              <a:rPr lang="en-US" sz="1400" b="0" i="0" dirty="0">
                <a:effectLst/>
              </a:rPr>
              <a:t>The Encoder is on the left and the Decoder is on the right. Both Encoder and Decoder are composed of modules that can be stacked on top of each other multiple times (</a:t>
            </a:r>
            <a:r>
              <a:rPr lang="en-US" sz="1400" b="0" i="0" dirty="0" err="1">
                <a:effectLst/>
              </a:rPr>
              <a:t>Nx</a:t>
            </a:r>
            <a:r>
              <a:rPr lang="en-US" sz="1400" b="0" i="0" dirty="0">
                <a:effectLst/>
              </a:rPr>
              <a:t>). </a:t>
            </a:r>
          </a:p>
          <a:p>
            <a:r>
              <a:rPr lang="en-US" sz="1400" b="0" i="0" dirty="0">
                <a:effectLst/>
              </a:rPr>
              <a:t>Modules consist mainly of Multi-Head Attention and Feed Forward layers. The inputs and outputs (target sentences) are first embedded into an n-dimensional space. </a:t>
            </a:r>
          </a:p>
          <a:p>
            <a:r>
              <a:rPr lang="en-US" sz="1400" dirty="0"/>
              <a:t>G</a:t>
            </a:r>
            <a:r>
              <a:rPr lang="en-US" sz="1400" b="0" i="0" dirty="0">
                <a:effectLst/>
              </a:rPr>
              <a:t>ive every word/part in our sequence a relative position since a sequence depends on the order of its elements. These positions are added to the embedded representation (n-dimensional vector) of each word.</a:t>
            </a:r>
          </a:p>
        </p:txBody>
      </p:sp>
      <p:pic>
        <p:nvPicPr>
          <p:cNvPr id="5" name="Picture 4" descr="A diagram of a software algorithm&#10;&#10;Description automatically generated">
            <a:extLst>
              <a:ext uri="{FF2B5EF4-FFF2-40B4-BE49-F238E27FC236}">
                <a16:creationId xmlns:a16="http://schemas.microsoft.com/office/drawing/2014/main" id="{769CE223-C4FF-CD63-B289-06C642756916}"/>
              </a:ext>
            </a:extLst>
          </p:cNvPr>
          <p:cNvPicPr>
            <a:picLocks noChangeAspect="1"/>
          </p:cNvPicPr>
          <p:nvPr/>
        </p:nvPicPr>
        <p:blipFill rotWithShape="1">
          <a:blip r:embed="rId3"/>
          <a:srcRect t="7469" r="1" b="1"/>
          <a:stretch/>
        </p:blipFill>
        <p:spPr>
          <a:xfrm>
            <a:off x="6096000" y="10"/>
            <a:ext cx="6095999" cy="6857990"/>
          </a:xfrm>
          <a:prstGeom prst="rect">
            <a:avLst/>
          </a:prstGeom>
        </p:spPr>
      </p:pic>
      <p:sp>
        <p:nvSpPr>
          <p:cNvPr id="15" name="Rectangle 14">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Rectangle 20">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826637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415427-5D5F-746C-B8C1-FFB587DFF880}"/>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4200" dirty="0"/>
              <a:t>Generative Pre-trained Transformers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1431EBD-D288-3123-8B19-828A1204171C}"/>
              </a:ext>
            </a:extLst>
          </p:cNvPr>
          <p:cNvSpPr txBox="1"/>
          <p:nvPr/>
        </p:nvSpPr>
        <p:spPr>
          <a:xfrm>
            <a:off x="640080" y="2872899"/>
            <a:ext cx="4243589" cy="3320668"/>
          </a:xfrm>
          <a:prstGeom prst="rect">
            <a:avLst/>
          </a:prstGeom>
        </p:spPr>
        <p:txBody>
          <a:bodyPr vert="horz" lIns="91440" tIns="45720" rIns="91440" bIns="45720" rtlCol="0">
            <a:normAutofit/>
          </a:bodyPr>
          <a:lstStyle/>
          <a:p>
            <a:pPr marL="0" marR="0" indent="-228600">
              <a:lnSpc>
                <a:spcPct val="90000"/>
              </a:lnSpc>
              <a:spcBef>
                <a:spcPts val="1800"/>
              </a:spcBef>
              <a:spcAft>
                <a:spcPts val="1800"/>
              </a:spcAft>
              <a:buFont typeface="Arial" panose="020B0604020202020204" pitchFamily="34" charset="0"/>
              <a:buChar char="•"/>
            </a:pPr>
            <a:r>
              <a:rPr lang="en-US" sz="2200" dirty="0">
                <a:effectLst/>
              </a:rPr>
              <a:t>The transformer-based architecture is a type of neural network. It uses a stack of self-attention layers to learn long-range dependencies in text. Self-attention is a mechanism that allows the model to learn the importance of each word in the input sequence, regardless of its position. </a:t>
            </a:r>
          </a:p>
        </p:txBody>
      </p:sp>
      <p:pic>
        <p:nvPicPr>
          <p:cNvPr id="5" name="Content Placeholder 4" descr="A diagram of a software development process&#10;&#10;Description automatically generated">
            <a:extLst>
              <a:ext uri="{FF2B5EF4-FFF2-40B4-BE49-F238E27FC236}">
                <a16:creationId xmlns:a16="http://schemas.microsoft.com/office/drawing/2014/main" id="{47852A4D-374C-B71A-6594-0A7DC99719C8}"/>
              </a:ext>
            </a:extLst>
          </p:cNvPr>
          <p:cNvPicPr>
            <a:picLocks noGrp="1" noChangeAspect="1"/>
          </p:cNvPicPr>
          <p:nvPr>
            <p:ph idx="1"/>
          </p:nvPr>
        </p:nvPicPr>
        <p:blipFill rotWithShape="1">
          <a:blip r:embed="rId2"/>
          <a:srcRect r="8977"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280672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3526</TotalTime>
  <Words>1782</Words>
  <Application>Microsoft Macintosh PowerPoint</Application>
  <PresentationFormat>Widescreen</PresentationFormat>
  <Paragraphs>114</Paragraphs>
  <Slides>24</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Calibri Light</vt:lpstr>
      <vt:lpstr>ElsevierGulliver</vt:lpstr>
      <vt:lpstr>Helvetica Neue</vt:lpstr>
      <vt:lpstr>Söhne</vt:lpstr>
      <vt:lpstr>Symbol</vt:lpstr>
      <vt:lpstr>Times New Roman</vt:lpstr>
      <vt:lpstr>Office Theme</vt:lpstr>
      <vt:lpstr>Large Language Model</vt:lpstr>
      <vt:lpstr>Large Language Models</vt:lpstr>
      <vt:lpstr>Wide Span of LLM Capabilities for NLP Task</vt:lpstr>
      <vt:lpstr>PowerPoint Presentation</vt:lpstr>
      <vt:lpstr>Types Of Language Modeling</vt:lpstr>
      <vt:lpstr>Generative AI</vt:lpstr>
      <vt:lpstr>Attention Is All You Need </vt:lpstr>
      <vt:lpstr>Transformer</vt:lpstr>
      <vt:lpstr>Generative Pre-trained Transformers</vt:lpstr>
      <vt:lpstr>Generative Pre-trained Transformers</vt:lpstr>
      <vt:lpstr>LLM Building Blocks</vt:lpstr>
      <vt:lpstr>Types of LLMs</vt:lpstr>
      <vt:lpstr>Data processing pipeline for pre-training corpus preparation</vt:lpstr>
      <vt:lpstr>LLM in Finance</vt:lpstr>
      <vt:lpstr>LLM in Health Care</vt:lpstr>
      <vt:lpstr>LLM in Health Care - XrayGPT</vt:lpstr>
      <vt:lpstr>LLM in Education</vt:lpstr>
      <vt:lpstr>Machine Translation</vt:lpstr>
      <vt:lpstr>Sentiment Analysis</vt:lpstr>
      <vt:lpstr>Question-Answering</vt:lpstr>
      <vt:lpstr>Natural Language Parsing</vt:lpstr>
      <vt:lpstr>Natural Language Generation</vt:lpstr>
      <vt:lpstr>References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Large Language Model</dc:title>
  <dc:creator>anaum hamid</dc:creator>
  <cp:lastModifiedBy>anaum hamid</cp:lastModifiedBy>
  <cp:revision>6</cp:revision>
  <dcterms:created xsi:type="dcterms:W3CDTF">2023-08-16T18:06:36Z</dcterms:created>
  <dcterms:modified xsi:type="dcterms:W3CDTF">2024-04-03T07:29:58Z</dcterms:modified>
</cp:coreProperties>
</file>